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5" r:id="rId2"/>
    <p:sldId id="256" r:id="rId3"/>
    <p:sldId id="257" r:id="rId4"/>
    <p:sldId id="276" r:id="rId5"/>
    <p:sldId id="258" r:id="rId6"/>
    <p:sldId id="259" r:id="rId7"/>
    <p:sldId id="277" r:id="rId8"/>
    <p:sldId id="260" r:id="rId9"/>
    <p:sldId id="261" r:id="rId10"/>
    <p:sldId id="262" r:id="rId11"/>
    <p:sldId id="263" r:id="rId12"/>
    <p:sldId id="264" r:id="rId13"/>
    <p:sldId id="265" r:id="rId14"/>
    <p:sldId id="266" r:id="rId15"/>
    <p:sldId id="267" r:id="rId16"/>
    <p:sldId id="268" r:id="rId17"/>
    <p:sldId id="269" r:id="rId18"/>
    <p:sldId id="270" r:id="rId19"/>
    <p:sldId id="272" r:id="rId20"/>
    <p:sldId id="273" r:id="rId21"/>
    <p:sldId id="274"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8" d="100"/>
          <a:sy n="128" d="100"/>
        </p:scale>
        <p:origin x="-21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CBEE42BE-BF39-42D8-B929-CC19AC524ED9}" type="datetimeFigureOut">
              <a:rPr lang="en-US" smtClean="0"/>
              <a:t>8/21/2012</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AFA4F516-2596-44E3-8126-D5D70D347031}" type="slidenum">
              <a:rPr lang="en-US" smtClean="0"/>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EE42BE-BF39-42D8-B929-CC19AC524ED9}" type="datetimeFigureOut">
              <a:rPr lang="en-US" smtClean="0"/>
              <a:t>8/21/2012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A4F516-2596-44E3-8126-D5D70D34703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EE42BE-BF39-42D8-B929-CC19AC524ED9}" type="datetimeFigureOut">
              <a:rPr lang="en-US" smtClean="0"/>
              <a:t>8/21/2012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A4F516-2596-44E3-8126-D5D70D34703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EE42BE-BF39-42D8-B929-CC19AC524ED9}" type="datetimeFigureOut">
              <a:rPr lang="en-US" smtClean="0"/>
              <a:t>8/21/2012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A4F516-2596-44E3-8126-D5D70D347031}"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BEE42BE-BF39-42D8-B929-CC19AC524ED9}" type="datetimeFigureOut">
              <a:rPr lang="en-US" smtClean="0"/>
              <a:t>8/21/2012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AFA4F516-2596-44E3-8126-D5D70D347031}"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BEE42BE-BF39-42D8-B929-CC19AC524ED9}" type="datetimeFigureOut">
              <a:rPr lang="en-US" smtClean="0"/>
              <a:t>8/21/2012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A4F516-2596-44E3-8126-D5D70D347031}"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BEE42BE-BF39-42D8-B929-CC19AC524ED9}" type="datetimeFigureOut">
              <a:rPr lang="en-US" smtClean="0"/>
              <a:t>8/21/2012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FA4F516-2596-44E3-8126-D5D70D347031}"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BEE42BE-BF39-42D8-B929-CC19AC524ED9}" type="datetimeFigureOut">
              <a:rPr lang="en-US" smtClean="0"/>
              <a:t>8/21/2012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FA4F516-2596-44E3-8126-D5D70D34703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EE42BE-BF39-42D8-B929-CC19AC524ED9}" type="datetimeFigureOut">
              <a:rPr lang="en-US" smtClean="0"/>
              <a:t>8/21/2012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FA4F516-2596-44E3-8126-D5D70D34703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BEE42BE-BF39-42D8-B929-CC19AC524ED9}" type="datetimeFigureOut">
              <a:rPr lang="en-US" smtClean="0"/>
              <a:t>8/21/2012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A4F516-2596-44E3-8126-D5D70D347031}"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BEE42BE-BF39-42D8-B929-CC19AC524ED9}" type="datetimeFigureOut">
              <a:rPr lang="en-US" smtClean="0"/>
              <a:t>8/21/2012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A4F516-2596-44E3-8126-D5D70D347031}"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BEE42BE-BF39-42D8-B929-CC19AC524ED9}" type="datetimeFigureOut">
              <a:rPr lang="en-US" smtClean="0"/>
              <a:t>8/21/2012</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AFA4F516-2596-44E3-8126-D5D70D347031}"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990600"/>
            <a:ext cx="8305800" cy="2362200"/>
          </a:xfrm>
        </p:spPr>
        <p:txBody>
          <a:bodyPr>
            <a:normAutofit fontScale="90000"/>
          </a:bodyPr>
          <a:lstStyle/>
          <a:p>
            <a:r>
              <a:rPr lang="en-US" sz="8000" b="1" dirty="0" smtClean="0">
                <a:solidFill>
                  <a:schemeClr val="tx1"/>
                </a:solidFill>
                <a:latin typeface="Times New Roman" pitchFamily="18" charset="0"/>
                <a:cs typeface="Times New Roman" pitchFamily="18" charset="0"/>
              </a:rPr>
              <a:t>SANCTIFIED WALKING</a:t>
            </a:r>
            <a:endParaRPr lang="en-US" sz="8000" b="1" dirty="0">
              <a:solidFill>
                <a:schemeClr val="tx1"/>
              </a:solidFill>
              <a:latin typeface="Times New Roman" pitchFamily="18" charset="0"/>
              <a:cs typeface="Times New Roman" pitchFamily="18" charset="0"/>
            </a:endParaRPr>
          </a:p>
        </p:txBody>
      </p:sp>
      <p:sp>
        <p:nvSpPr>
          <p:cNvPr id="3" name="Subtitle 2"/>
          <p:cNvSpPr>
            <a:spLocks noGrp="1"/>
          </p:cNvSpPr>
          <p:nvPr>
            <p:ph type="subTitle" idx="1"/>
          </p:nvPr>
        </p:nvSpPr>
        <p:spPr>
          <a:xfrm>
            <a:off x="1371600" y="3657600"/>
            <a:ext cx="6400800" cy="1752600"/>
          </a:xfrm>
        </p:spPr>
        <p:txBody>
          <a:bodyPr>
            <a:normAutofit/>
          </a:bodyPr>
          <a:lstStyle/>
          <a:p>
            <a:r>
              <a:rPr lang="en-US" sz="4800" b="1" dirty="0" smtClean="0">
                <a:solidFill>
                  <a:schemeClr val="accent4">
                    <a:lumMod val="20000"/>
                    <a:lumOff val="80000"/>
                  </a:schemeClr>
                </a:solidFill>
                <a:latin typeface="Times New Roman" pitchFamily="18" charset="0"/>
                <a:cs typeface="Times New Roman" pitchFamily="18" charset="0"/>
              </a:rPr>
              <a:t>GALATIANS 5: 16-26</a:t>
            </a:r>
          </a:p>
          <a:p>
            <a:r>
              <a:rPr lang="en-US" dirty="0" smtClean="0">
                <a:solidFill>
                  <a:schemeClr val="bg1"/>
                </a:solidFill>
                <a:latin typeface="Times New Roman" pitchFamily="18" charset="0"/>
                <a:cs typeface="Times New Roman" pitchFamily="18" charset="0"/>
              </a:rPr>
              <a:t>PASTOR PAUL AGUILAR</a:t>
            </a:r>
            <a:endParaRPr lang="en-US"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00440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229600" cy="5509200"/>
          </a:xfrm>
          <a:prstGeom prst="rect">
            <a:avLst/>
          </a:prstGeom>
        </p:spPr>
        <p:txBody>
          <a:bodyPr wrap="square">
            <a:spAutoFit/>
          </a:bodyPr>
          <a:lstStyle/>
          <a:p>
            <a:pPr algn="just"/>
            <a:r>
              <a:rPr lang="en-US" sz="3200" dirty="0" smtClean="0">
                <a:solidFill>
                  <a:srgbClr val="000000"/>
                </a:solidFill>
                <a:effectLst/>
                <a:latin typeface="Times New Roman" pitchFamily="18" charset="0"/>
                <a:ea typeface="Calibri"/>
                <a:cs typeface="Times New Roman" pitchFamily="18" charset="0"/>
              </a:rPr>
              <a:t>Don’t you dare try and be like Jesus on your own, or by your own efforts.  That would only destine you and me for failure </a:t>
            </a:r>
            <a:r>
              <a:rPr lang="en-US" sz="3200" dirty="0" smtClean="0">
                <a:solidFill>
                  <a:srgbClr val="000000"/>
                </a:solidFill>
                <a:effectLst/>
                <a:latin typeface="Times New Roman" pitchFamily="18" charset="0"/>
                <a:ea typeface="Calibri"/>
                <a:cs typeface="Times New Roman" pitchFamily="18" charset="0"/>
              </a:rPr>
              <a:t>and </a:t>
            </a:r>
            <a:r>
              <a:rPr lang="en-US" sz="3200" dirty="0" smtClean="0">
                <a:solidFill>
                  <a:srgbClr val="000000"/>
                </a:solidFill>
                <a:effectLst/>
                <a:latin typeface="Times New Roman" pitchFamily="18" charset="0"/>
                <a:ea typeface="Calibri"/>
                <a:cs typeface="Times New Roman" pitchFamily="18" charset="0"/>
              </a:rPr>
              <a:t>frustration. </a:t>
            </a:r>
            <a:endParaRPr lang="en-US" sz="3200" dirty="0" smtClean="0">
              <a:effectLst/>
              <a:latin typeface="Times New Roman" pitchFamily="18" charset="0"/>
              <a:ea typeface="Calibri"/>
              <a:cs typeface="Times New Roman" pitchFamily="18" charset="0"/>
            </a:endParaRPr>
          </a:p>
          <a:p>
            <a:pPr algn="just"/>
            <a:endParaRPr lang="en-US" sz="3200" dirty="0" smtClean="0">
              <a:solidFill>
                <a:srgbClr val="000000"/>
              </a:solidFill>
              <a:effectLst/>
              <a:latin typeface="Times New Roman" pitchFamily="18" charset="0"/>
              <a:ea typeface="Calibri"/>
              <a:cs typeface="Times New Roman" pitchFamily="18" charset="0"/>
            </a:endParaRPr>
          </a:p>
          <a:p>
            <a:pPr marL="512763" indent="-512763" algn="just"/>
            <a:r>
              <a:rPr lang="en-US" sz="3200" dirty="0" smtClean="0">
                <a:solidFill>
                  <a:srgbClr val="000000"/>
                </a:solidFill>
                <a:effectLst/>
                <a:latin typeface="Times New Roman" pitchFamily="18" charset="0"/>
                <a:ea typeface="Calibri"/>
                <a:cs typeface="Times New Roman" pitchFamily="18" charset="0"/>
              </a:rPr>
              <a:t>16 ... Walk in the Spirit, and you shall not fulfill the lust of the flesh. </a:t>
            </a:r>
            <a:endParaRPr lang="en-US" sz="3200" dirty="0" smtClean="0">
              <a:effectLst/>
              <a:latin typeface="Times New Roman" pitchFamily="18" charset="0"/>
              <a:ea typeface="Calibri"/>
              <a:cs typeface="Times New Roman" pitchFamily="18" charset="0"/>
            </a:endParaRPr>
          </a:p>
          <a:p>
            <a:pPr algn="just"/>
            <a:endParaRPr lang="en-US" sz="3200" dirty="0" smtClean="0">
              <a:solidFill>
                <a:srgbClr val="000000"/>
              </a:solidFill>
              <a:effectLst/>
              <a:latin typeface="Times New Roman" pitchFamily="18" charset="0"/>
              <a:ea typeface="Calibri"/>
              <a:cs typeface="Times New Roman" pitchFamily="18" charset="0"/>
            </a:endParaRPr>
          </a:p>
          <a:p>
            <a:pPr marL="573088" indent="-573088" algn="just"/>
            <a:r>
              <a:rPr lang="en-US" sz="3200" dirty="0" smtClean="0">
                <a:solidFill>
                  <a:srgbClr val="000000"/>
                </a:solidFill>
                <a:effectLst/>
                <a:latin typeface="Times New Roman" pitchFamily="18" charset="0"/>
                <a:ea typeface="Calibri"/>
                <a:cs typeface="Times New Roman" pitchFamily="18" charset="0"/>
              </a:rPr>
              <a:t>17 For the flesh lusts against the Spirit, and the Spirit against the flesh; and these are contrary to one another, so that you do not do the things that you wish. </a:t>
            </a:r>
            <a:endParaRPr lang="en-US"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14515988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533400"/>
            <a:ext cx="8001000" cy="5386090"/>
          </a:xfrm>
          <a:prstGeom prst="rect">
            <a:avLst/>
          </a:prstGeom>
        </p:spPr>
        <p:txBody>
          <a:bodyPr wrap="square">
            <a:spAutoFit/>
          </a:bodyPr>
          <a:lstStyle/>
          <a:p>
            <a:pPr algn="just"/>
            <a:r>
              <a:rPr lang="en-US" sz="3200" dirty="0" smtClean="0">
                <a:solidFill>
                  <a:srgbClr val="000000"/>
                </a:solidFill>
                <a:effectLst/>
                <a:latin typeface="Times New Roman" pitchFamily="18" charset="0"/>
                <a:ea typeface="Calibri"/>
                <a:cs typeface="Times New Roman" pitchFamily="18" charset="0"/>
              </a:rPr>
              <a:t>	We can not bring human solutions to this spiritual problem.</a:t>
            </a:r>
          </a:p>
          <a:p>
            <a:pPr algn="just"/>
            <a:endParaRPr lang="en-US" sz="1200" dirty="0" smtClean="0">
              <a:effectLst/>
              <a:latin typeface="Times New Roman" pitchFamily="18" charset="0"/>
              <a:ea typeface="Calibri"/>
              <a:cs typeface="Times New Roman" pitchFamily="18" charset="0"/>
            </a:endParaRPr>
          </a:p>
          <a:p>
            <a:pPr algn="just"/>
            <a:r>
              <a:rPr lang="en-US" sz="3200" dirty="0" smtClean="0">
                <a:solidFill>
                  <a:srgbClr val="000000"/>
                </a:solidFill>
                <a:effectLst/>
                <a:latin typeface="Times New Roman" pitchFamily="18" charset="0"/>
                <a:ea typeface="Calibri"/>
                <a:cs typeface="Times New Roman" pitchFamily="18" charset="0"/>
              </a:rPr>
              <a:t>	Spiritual problems require spiritual solutions. </a:t>
            </a:r>
          </a:p>
          <a:p>
            <a:pPr algn="just"/>
            <a:endParaRPr lang="en-US" sz="1200" dirty="0" smtClean="0">
              <a:effectLst/>
              <a:latin typeface="Times New Roman" pitchFamily="18" charset="0"/>
              <a:ea typeface="Calibri"/>
              <a:cs typeface="Times New Roman" pitchFamily="18" charset="0"/>
            </a:endParaRPr>
          </a:p>
          <a:p>
            <a:pPr algn="just"/>
            <a:r>
              <a:rPr lang="en-US" sz="3200" dirty="0" smtClean="0">
                <a:solidFill>
                  <a:srgbClr val="000000"/>
                </a:solidFill>
                <a:effectLst/>
                <a:latin typeface="Times New Roman" pitchFamily="18" charset="0"/>
                <a:ea typeface="Calibri"/>
                <a:cs typeface="Times New Roman" pitchFamily="18" charset="0"/>
              </a:rPr>
              <a:t>	I need a power in my life that is greater than the demands of my flesh to live a victorious Christian life. </a:t>
            </a:r>
            <a:endParaRPr lang="en-US" sz="3200" dirty="0" smtClean="0">
              <a:effectLst/>
              <a:latin typeface="Times New Roman" pitchFamily="18" charset="0"/>
              <a:ea typeface="Calibri"/>
              <a:cs typeface="Times New Roman" pitchFamily="18" charset="0"/>
            </a:endParaRPr>
          </a:p>
          <a:p>
            <a:pPr algn="just"/>
            <a:endParaRPr lang="en-US" sz="3200" dirty="0" smtClean="0">
              <a:solidFill>
                <a:srgbClr val="000000"/>
              </a:solidFill>
              <a:effectLst/>
              <a:latin typeface="Times New Roman" pitchFamily="18" charset="0"/>
              <a:ea typeface="Calibri"/>
              <a:cs typeface="Times New Roman" pitchFamily="18" charset="0"/>
            </a:endParaRPr>
          </a:p>
          <a:p>
            <a:pPr marL="573088" indent="-573088" algn="just"/>
            <a:r>
              <a:rPr lang="en-US" sz="3200" dirty="0" smtClean="0">
                <a:solidFill>
                  <a:srgbClr val="000000"/>
                </a:solidFill>
                <a:effectLst/>
                <a:latin typeface="Times New Roman" pitchFamily="18" charset="0"/>
                <a:ea typeface="Calibri"/>
                <a:cs typeface="Times New Roman" pitchFamily="18" charset="0"/>
              </a:rPr>
              <a:t>17 ... so that you do not do the things that you wish. </a:t>
            </a:r>
            <a:endParaRPr lang="en-US"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31610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57200"/>
            <a:ext cx="8077200" cy="6001643"/>
          </a:xfrm>
          <a:prstGeom prst="rect">
            <a:avLst/>
          </a:prstGeom>
        </p:spPr>
        <p:txBody>
          <a:bodyPr wrap="square">
            <a:spAutoFit/>
          </a:bodyPr>
          <a:lstStyle/>
          <a:p>
            <a:pPr algn="just"/>
            <a:r>
              <a:rPr lang="en-US" sz="3200" dirty="0" smtClean="0">
                <a:solidFill>
                  <a:srgbClr val="000000"/>
                </a:solidFill>
                <a:effectLst/>
                <a:latin typeface="Times New Roman" pitchFamily="18" charset="0"/>
                <a:ea typeface="Calibri"/>
                <a:cs typeface="Times New Roman" pitchFamily="18" charset="0"/>
              </a:rPr>
              <a:t>	We could come up with a thousand Self-Help answers to your problem, but the bible only gives one;  </a:t>
            </a:r>
            <a:r>
              <a:rPr lang="en-US" sz="3200" b="1" dirty="0" smtClean="0">
                <a:solidFill>
                  <a:srgbClr val="000000"/>
                </a:solidFill>
                <a:effectLst/>
                <a:latin typeface="Times New Roman" pitchFamily="18" charset="0"/>
                <a:ea typeface="Calibri"/>
                <a:cs typeface="Times New Roman" pitchFamily="18" charset="0"/>
              </a:rPr>
              <a:t>“Walk In The Spirit.”</a:t>
            </a:r>
            <a:r>
              <a:rPr lang="en-US" sz="3200" dirty="0" smtClean="0">
                <a:solidFill>
                  <a:srgbClr val="000000"/>
                </a:solidFill>
                <a:effectLst/>
                <a:latin typeface="Times New Roman" pitchFamily="18" charset="0"/>
                <a:ea typeface="Calibri"/>
                <a:cs typeface="Times New Roman" pitchFamily="18" charset="0"/>
              </a:rPr>
              <a:t> </a:t>
            </a:r>
            <a:endParaRPr lang="en-US" sz="3200" dirty="0" smtClean="0">
              <a:effectLst/>
              <a:latin typeface="Times New Roman" pitchFamily="18" charset="0"/>
              <a:ea typeface="Calibri"/>
              <a:cs typeface="Times New Roman" pitchFamily="18" charset="0"/>
            </a:endParaRPr>
          </a:p>
          <a:p>
            <a:pPr algn="just"/>
            <a:endParaRPr lang="en-US" sz="3200" dirty="0" smtClean="0">
              <a:solidFill>
                <a:srgbClr val="000000"/>
              </a:solidFill>
              <a:effectLst/>
              <a:latin typeface="Times New Roman" pitchFamily="18" charset="0"/>
              <a:ea typeface="Calibri"/>
              <a:cs typeface="Times New Roman" pitchFamily="18" charset="0"/>
            </a:endParaRPr>
          </a:p>
          <a:p>
            <a:pPr marL="573088" indent="-573088" algn="just"/>
            <a:r>
              <a:rPr lang="en-US" sz="3200" dirty="0" smtClean="0">
                <a:solidFill>
                  <a:srgbClr val="000000"/>
                </a:solidFill>
                <a:effectLst/>
                <a:latin typeface="Times New Roman" pitchFamily="18" charset="0"/>
                <a:ea typeface="Calibri"/>
                <a:cs typeface="Times New Roman" pitchFamily="18" charset="0"/>
              </a:rPr>
              <a:t>18 But </a:t>
            </a:r>
            <a:r>
              <a:rPr lang="en-US" sz="3200" b="1" i="1" dirty="0" smtClean="0">
                <a:solidFill>
                  <a:srgbClr val="000000"/>
                </a:solidFill>
                <a:effectLst/>
                <a:latin typeface="Times New Roman" pitchFamily="18" charset="0"/>
                <a:ea typeface="Calibri"/>
                <a:cs typeface="Times New Roman" pitchFamily="18" charset="0"/>
              </a:rPr>
              <a:t>if</a:t>
            </a:r>
            <a:r>
              <a:rPr lang="en-US" sz="3200" dirty="0" smtClean="0">
                <a:solidFill>
                  <a:srgbClr val="000000"/>
                </a:solidFill>
                <a:effectLst/>
                <a:latin typeface="Times New Roman" pitchFamily="18" charset="0"/>
                <a:ea typeface="Calibri"/>
                <a:cs typeface="Times New Roman" pitchFamily="18" charset="0"/>
              </a:rPr>
              <a:t> you are led by the Spirit, you are not under the law. </a:t>
            </a:r>
            <a:endParaRPr lang="en-US" sz="3200" dirty="0" smtClean="0">
              <a:effectLst/>
              <a:latin typeface="Times New Roman" pitchFamily="18" charset="0"/>
              <a:ea typeface="Calibri"/>
              <a:cs typeface="Times New Roman" pitchFamily="18" charset="0"/>
            </a:endParaRPr>
          </a:p>
          <a:p>
            <a:pPr algn="just"/>
            <a:endParaRPr lang="en-US" sz="3200" dirty="0" smtClean="0">
              <a:solidFill>
                <a:srgbClr val="000000"/>
              </a:solidFill>
              <a:effectLst/>
              <a:latin typeface="Times New Roman" pitchFamily="18" charset="0"/>
              <a:ea typeface="Calibri"/>
              <a:cs typeface="Times New Roman" pitchFamily="18" charset="0"/>
            </a:endParaRPr>
          </a:p>
          <a:p>
            <a:pPr algn="just"/>
            <a:r>
              <a:rPr lang="en-US" sz="3200" dirty="0" smtClean="0">
                <a:solidFill>
                  <a:srgbClr val="000000"/>
                </a:solidFill>
                <a:effectLst/>
                <a:latin typeface="Times New Roman" pitchFamily="18" charset="0"/>
                <a:ea typeface="Calibri"/>
                <a:cs typeface="Times New Roman" pitchFamily="18" charset="0"/>
              </a:rPr>
              <a:t>	Catch the difference -- </a:t>
            </a:r>
            <a:r>
              <a:rPr lang="en-US" sz="3200" b="1" i="1" dirty="0" smtClean="0">
                <a:solidFill>
                  <a:srgbClr val="000000"/>
                </a:solidFill>
                <a:effectLst/>
                <a:latin typeface="Times New Roman" pitchFamily="18" charset="0"/>
                <a:ea typeface="Calibri"/>
                <a:cs typeface="Times New Roman" pitchFamily="18" charset="0"/>
              </a:rPr>
              <a:t>if </a:t>
            </a:r>
            <a:r>
              <a:rPr lang="en-US" sz="3200" dirty="0" smtClean="0">
                <a:solidFill>
                  <a:srgbClr val="000000"/>
                </a:solidFill>
                <a:effectLst/>
                <a:latin typeface="Times New Roman" pitchFamily="18" charset="0"/>
                <a:ea typeface="Calibri"/>
                <a:cs typeface="Times New Roman" pitchFamily="18" charset="0"/>
              </a:rPr>
              <a:t>you are being led by the Spirit of God, step by step, choice by choice in your life you are not under some human, flesh generated solution to your problems. </a:t>
            </a:r>
            <a:endParaRPr lang="en-US"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14587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533400"/>
            <a:ext cx="7924800" cy="5016758"/>
          </a:xfrm>
          <a:prstGeom prst="rect">
            <a:avLst/>
          </a:prstGeom>
        </p:spPr>
        <p:txBody>
          <a:bodyPr wrap="square">
            <a:spAutoFit/>
          </a:bodyPr>
          <a:lstStyle/>
          <a:p>
            <a:pPr marL="631825" indent="-631825" algn="just"/>
            <a:r>
              <a:rPr lang="en-US" sz="3200" dirty="0" smtClean="0">
                <a:solidFill>
                  <a:srgbClr val="000000"/>
                </a:solidFill>
                <a:effectLst/>
                <a:latin typeface="Times New Roman" pitchFamily="18" charset="0"/>
                <a:ea typeface="Calibri"/>
                <a:cs typeface="Times New Roman" pitchFamily="18" charset="0"/>
              </a:rPr>
              <a:t>19 Now the works of the flesh are evident, which are: adultery, fornication, uncleanness, lewdness,  </a:t>
            </a:r>
            <a:endParaRPr lang="en-US" sz="3200" dirty="0" smtClean="0">
              <a:effectLst/>
              <a:latin typeface="Times New Roman" pitchFamily="18" charset="0"/>
              <a:ea typeface="Calibri"/>
              <a:cs typeface="Times New Roman" pitchFamily="18" charset="0"/>
            </a:endParaRPr>
          </a:p>
          <a:p>
            <a:pPr algn="just"/>
            <a:endParaRPr lang="en-US" sz="3200" dirty="0" smtClean="0">
              <a:solidFill>
                <a:srgbClr val="000000"/>
              </a:solidFill>
              <a:effectLst/>
              <a:latin typeface="Times New Roman" pitchFamily="18" charset="0"/>
              <a:ea typeface="Calibri"/>
              <a:cs typeface="Times New Roman" pitchFamily="18" charset="0"/>
            </a:endParaRPr>
          </a:p>
          <a:p>
            <a:pPr algn="just"/>
            <a:r>
              <a:rPr lang="en-US" sz="3200" dirty="0" smtClean="0">
                <a:solidFill>
                  <a:srgbClr val="000000"/>
                </a:solidFill>
                <a:effectLst/>
                <a:latin typeface="Times New Roman" pitchFamily="18" charset="0"/>
                <a:ea typeface="Calibri"/>
                <a:cs typeface="Times New Roman" pitchFamily="18" charset="0"/>
              </a:rPr>
              <a:t>	The bible tells us what is true about us and has been true about us since Adam </a:t>
            </a:r>
            <a:r>
              <a:rPr lang="en-US" sz="3200" dirty="0" smtClean="0">
                <a:solidFill>
                  <a:srgbClr val="000000"/>
                </a:solidFill>
                <a:effectLst/>
                <a:latin typeface="Times New Roman" pitchFamily="18" charset="0"/>
                <a:ea typeface="Calibri"/>
                <a:cs typeface="Times New Roman" pitchFamily="18" charset="0"/>
              </a:rPr>
              <a:t>and </a:t>
            </a:r>
            <a:r>
              <a:rPr lang="en-US" sz="3200" dirty="0" smtClean="0">
                <a:solidFill>
                  <a:srgbClr val="000000"/>
                </a:solidFill>
                <a:effectLst/>
                <a:latin typeface="Times New Roman" pitchFamily="18" charset="0"/>
                <a:ea typeface="Calibri"/>
                <a:cs typeface="Times New Roman" pitchFamily="18" charset="0"/>
              </a:rPr>
              <a:t>Eve. </a:t>
            </a:r>
            <a:endParaRPr lang="en-US" sz="3200" dirty="0" smtClean="0">
              <a:effectLst/>
              <a:latin typeface="Times New Roman" pitchFamily="18" charset="0"/>
              <a:ea typeface="Calibri"/>
              <a:cs typeface="Times New Roman" pitchFamily="18" charset="0"/>
            </a:endParaRPr>
          </a:p>
          <a:p>
            <a:pPr algn="just"/>
            <a:endParaRPr lang="en-US" sz="3200" dirty="0" smtClean="0">
              <a:solidFill>
                <a:srgbClr val="000000"/>
              </a:solidFill>
              <a:effectLst/>
              <a:latin typeface="Times New Roman" pitchFamily="18" charset="0"/>
              <a:ea typeface="Calibri"/>
              <a:cs typeface="Times New Roman" pitchFamily="18" charset="0"/>
            </a:endParaRPr>
          </a:p>
          <a:p>
            <a:pPr algn="just"/>
            <a:r>
              <a:rPr lang="en-US" sz="3200" dirty="0" smtClean="0">
                <a:solidFill>
                  <a:srgbClr val="000000"/>
                </a:solidFill>
                <a:effectLst/>
                <a:latin typeface="Times New Roman" pitchFamily="18" charset="0"/>
                <a:ea typeface="Calibri"/>
                <a:cs typeface="Times New Roman" pitchFamily="18" charset="0"/>
              </a:rPr>
              <a:t>	We are fallen people living in a fallen world in need of a Savior. </a:t>
            </a:r>
            <a:endParaRPr lang="en-US"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31656920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04800"/>
            <a:ext cx="8229600" cy="6278642"/>
          </a:xfrm>
          <a:prstGeom prst="rect">
            <a:avLst/>
          </a:prstGeom>
        </p:spPr>
        <p:txBody>
          <a:bodyPr wrap="square">
            <a:spAutoFit/>
          </a:bodyPr>
          <a:lstStyle/>
          <a:p>
            <a:pPr marL="512763" indent="-512763" algn="just"/>
            <a:r>
              <a:rPr lang="en-US" sz="3200" dirty="0" smtClean="0">
                <a:solidFill>
                  <a:srgbClr val="000000"/>
                </a:solidFill>
                <a:effectLst/>
                <a:latin typeface="Times New Roman" pitchFamily="18" charset="0"/>
                <a:ea typeface="Calibri"/>
                <a:cs typeface="Times New Roman" pitchFamily="18" charset="0"/>
              </a:rPr>
              <a:t>20 idolatry, sorcery, hatred, contentions, jealousies, outbursts of wrath, selfish ambitions, dissensions, heresies,</a:t>
            </a:r>
            <a:endParaRPr lang="en-US" sz="3200" dirty="0" smtClean="0">
              <a:effectLst/>
              <a:latin typeface="Times New Roman" pitchFamily="18" charset="0"/>
              <a:ea typeface="Calibri"/>
              <a:cs typeface="Times New Roman" pitchFamily="18" charset="0"/>
            </a:endParaRPr>
          </a:p>
          <a:p>
            <a:pPr marL="512763" indent="-512763" algn="just"/>
            <a:r>
              <a:rPr lang="en-US" sz="3200" dirty="0" smtClean="0">
                <a:solidFill>
                  <a:srgbClr val="000000"/>
                </a:solidFill>
                <a:effectLst/>
                <a:latin typeface="Times New Roman" pitchFamily="18" charset="0"/>
                <a:ea typeface="Calibri"/>
                <a:cs typeface="Times New Roman" pitchFamily="18" charset="0"/>
              </a:rPr>
              <a:t>21 envy, murders, drunkenness, revelries, and the like; of which I tell you beforehand, just as I also told you in time past, that those who practice such things will not inherit the kingdom of God. </a:t>
            </a:r>
            <a:endParaRPr lang="en-US" sz="3200" dirty="0" smtClean="0">
              <a:effectLst/>
              <a:latin typeface="Times New Roman" pitchFamily="18" charset="0"/>
              <a:ea typeface="Calibri"/>
              <a:cs typeface="Times New Roman" pitchFamily="18" charset="0"/>
            </a:endParaRPr>
          </a:p>
          <a:p>
            <a:pPr algn="just"/>
            <a:endParaRPr lang="en-US" dirty="0" smtClean="0">
              <a:solidFill>
                <a:srgbClr val="000000"/>
              </a:solidFill>
              <a:effectLst/>
              <a:latin typeface="Times New Roman" pitchFamily="18" charset="0"/>
              <a:ea typeface="Calibri"/>
              <a:cs typeface="Times New Roman" pitchFamily="18" charset="0"/>
            </a:endParaRPr>
          </a:p>
          <a:p>
            <a:pPr algn="just"/>
            <a:r>
              <a:rPr lang="en-US" sz="3200" dirty="0" smtClean="0">
                <a:solidFill>
                  <a:srgbClr val="000000"/>
                </a:solidFill>
                <a:effectLst/>
                <a:latin typeface="Times New Roman" pitchFamily="18" charset="0"/>
                <a:ea typeface="Calibri"/>
                <a:cs typeface="Times New Roman" pitchFamily="18" charset="0"/>
              </a:rPr>
              <a:t>	To live by the flesh as your standard of operation, as your norm, routine, your practice of life -- those who practice such things will not inherit the Kingdom of God. </a:t>
            </a:r>
            <a:endParaRPr lang="en-US"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614216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57200"/>
            <a:ext cx="8077200" cy="4031873"/>
          </a:xfrm>
          <a:prstGeom prst="rect">
            <a:avLst/>
          </a:prstGeom>
        </p:spPr>
        <p:txBody>
          <a:bodyPr wrap="square">
            <a:spAutoFit/>
          </a:bodyPr>
          <a:lstStyle/>
          <a:p>
            <a:pPr algn="just"/>
            <a:r>
              <a:rPr lang="en-US" b="1" dirty="0" smtClean="0">
                <a:solidFill>
                  <a:srgbClr val="000000"/>
                </a:solidFill>
                <a:effectLst/>
                <a:latin typeface="Arial"/>
                <a:ea typeface="Calibri"/>
              </a:rPr>
              <a:t> </a:t>
            </a:r>
            <a:r>
              <a:rPr lang="en-US" sz="3200" dirty="0" smtClean="0">
                <a:solidFill>
                  <a:srgbClr val="000000"/>
                </a:solidFill>
                <a:effectLst/>
                <a:latin typeface="Times New Roman" pitchFamily="18" charset="0"/>
                <a:ea typeface="Calibri"/>
                <a:cs typeface="Times New Roman" pitchFamily="18" charset="0"/>
              </a:rPr>
              <a:t>22 But the fruit of the Spirit...</a:t>
            </a:r>
            <a:endParaRPr lang="en-US" sz="3200" dirty="0" smtClean="0">
              <a:effectLst/>
              <a:latin typeface="Times New Roman" pitchFamily="18" charset="0"/>
              <a:ea typeface="Calibri"/>
              <a:cs typeface="Times New Roman" pitchFamily="18" charset="0"/>
            </a:endParaRPr>
          </a:p>
          <a:p>
            <a:pPr algn="just"/>
            <a:endParaRPr lang="en-US" sz="3200" dirty="0" smtClean="0">
              <a:solidFill>
                <a:srgbClr val="000000"/>
              </a:solidFill>
              <a:effectLst/>
              <a:latin typeface="Times New Roman" pitchFamily="18" charset="0"/>
              <a:ea typeface="Calibri"/>
              <a:cs typeface="Times New Roman" pitchFamily="18" charset="0"/>
            </a:endParaRPr>
          </a:p>
          <a:p>
            <a:pPr algn="just"/>
            <a:r>
              <a:rPr lang="en-US" sz="3200" dirty="0" smtClean="0">
                <a:solidFill>
                  <a:srgbClr val="000000"/>
                </a:solidFill>
                <a:effectLst/>
                <a:latin typeface="Times New Roman" pitchFamily="18" charset="0"/>
                <a:ea typeface="Calibri"/>
                <a:cs typeface="Times New Roman" pitchFamily="18" charset="0"/>
              </a:rPr>
              <a:t>	...In one corner we have -- The Works of the </a:t>
            </a:r>
            <a:r>
              <a:rPr lang="en-US" sz="3200" dirty="0" smtClean="0">
                <a:solidFill>
                  <a:srgbClr val="000000"/>
                </a:solidFill>
                <a:effectLst/>
                <a:latin typeface="Times New Roman" pitchFamily="18" charset="0"/>
                <a:ea typeface="Calibri"/>
                <a:cs typeface="Times New Roman" pitchFamily="18" charset="0"/>
              </a:rPr>
              <a:t>Flesh </a:t>
            </a:r>
            <a:r>
              <a:rPr lang="en-US" sz="3200" dirty="0" smtClean="0">
                <a:solidFill>
                  <a:srgbClr val="000000"/>
                </a:solidFill>
                <a:effectLst/>
                <a:latin typeface="Times New Roman" pitchFamily="18" charset="0"/>
                <a:ea typeface="Calibri"/>
                <a:cs typeface="Times New Roman" pitchFamily="18" charset="0"/>
              </a:rPr>
              <a:t>AND in the other we have -- the </a:t>
            </a:r>
            <a:r>
              <a:rPr lang="en-US" sz="3200" dirty="0" smtClean="0">
                <a:solidFill>
                  <a:srgbClr val="000000"/>
                </a:solidFill>
                <a:latin typeface="Times New Roman" pitchFamily="18" charset="0"/>
                <a:ea typeface="Calibri"/>
                <a:cs typeface="Times New Roman" pitchFamily="18" charset="0"/>
              </a:rPr>
              <a:t>F</a:t>
            </a:r>
            <a:r>
              <a:rPr lang="en-US" sz="3200" dirty="0" smtClean="0">
                <a:solidFill>
                  <a:srgbClr val="000000"/>
                </a:solidFill>
                <a:effectLst/>
                <a:latin typeface="Times New Roman" pitchFamily="18" charset="0"/>
                <a:ea typeface="Calibri"/>
                <a:cs typeface="Times New Roman" pitchFamily="18" charset="0"/>
              </a:rPr>
              <a:t>ruit </a:t>
            </a:r>
            <a:r>
              <a:rPr lang="en-US" sz="3200" dirty="0" smtClean="0">
                <a:solidFill>
                  <a:srgbClr val="000000"/>
                </a:solidFill>
                <a:effectLst/>
                <a:latin typeface="Times New Roman" pitchFamily="18" charset="0"/>
                <a:ea typeface="Calibri"/>
                <a:cs typeface="Times New Roman" pitchFamily="18" charset="0"/>
              </a:rPr>
              <a:t>of the Spirit. </a:t>
            </a:r>
            <a:endParaRPr lang="en-US" sz="3200" dirty="0" smtClean="0">
              <a:effectLst/>
              <a:latin typeface="Times New Roman" pitchFamily="18" charset="0"/>
              <a:ea typeface="Calibri"/>
              <a:cs typeface="Times New Roman" pitchFamily="18" charset="0"/>
            </a:endParaRPr>
          </a:p>
          <a:p>
            <a:pPr algn="just"/>
            <a:endParaRPr lang="en-US" sz="3200" dirty="0" smtClean="0">
              <a:solidFill>
                <a:srgbClr val="000000"/>
              </a:solidFill>
              <a:effectLst/>
              <a:latin typeface="Times New Roman" pitchFamily="18" charset="0"/>
              <a:ea typeface="Calibri"/>
              <a:cs typeface="Times New Roman" pitchFamily="18" charset="0"/>
            </a:endParaRPr>
          </a:p>
          <a:p>
            <a:pPr algn="just"/>
            <a:r>
              <a:rPr lang="en-US" sz="3200" dirty="0" smtClean="0">
                <a:solidFill>
                  <a:srgbClr val="000000"/>
                </a:solidFill>
                <a:effectLst/>
                <a:latin typeface="Times New Roman" pitchFamily="18" charset="0"/>
                <a:ea typeface="Calibri"/>
                <a:cs typeface="Times New Roman" pitchFamily="18" charset="0"/>
              </a:rPr>
              <a:t>	…Flesh Factory or Garden of Fruit, which do I want?</a:t>
            </a:r>
            <a:endParaRPr lang="en-US"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890099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533400"/>
            <a:ext cx="8153400" cy="5509200"/>
          </a:xfrm>
          <a:prstGeom prst="rect">
            <a:avLst/>
          </a:prstGeom>
        </p:spPr>
        <p:txBody>
          <a:bodyPr wrap="square">
            <a:spAutoFit/>
          </a:bodyPr>
          <a:lstStyle/>
          <a:p>
            <a:pPr marL="573088" indent="-573088" algn="just"/>
            <a:r>
              <a:rPr lang="en-US" sz="3200" dirty="0" smtClean="0">
                <a:solidFill>
                  <a:srgbClr val="000000"/>
                </a:solidFill>
                <a:effectLst/>
                <a:latin typeface="Times New Roman" pitchFamily="18" charset="0"/>
                <a:ea typeface="Calibri"/>
                <a:cs typeface="Times New Roman" pitchFamily="18" charset="0"/>
              </a:rPr>
              <a:t>22 But the fruit of the Spirit is love, joy, peace, longsuffering, kindness, goodness, faithfulness,</a:t>
            </a:r>
            <a:endParaRPr lang="en-US" sz="3200" dirty="0" smtClean="0">
              <a:effectLst/>
              <a:latin typeface="Times New Roman" pitchFamily="18" charset="0"/>
              <a:ea typeface="Calibri"/>
              <a:cs typeface="Times New Roman" pitchFamily="18" charset="0"/>
            </a:endParaRPr>
          </a:p>
          <a:p>
            <a:pPr marL="512763" indent="-512763" algn="just"/>
            <a:r>
              <a:rPr lang="en-US" sz="3200" dirty="0" smtClean="0">
                <a:solidFill>
                  <a:srgbClr val="000000"/>
                </a:solidFill>
                <a:effectLst/>
                <a:latin typeface="Times New Roman" pitchFamily="18" charset="0"/>
                <a:ea typeface="Calibri"/>
                <a:cs typeface="Times New Roman" pitchFamily="18" charset="0"/>
              </a:rPr>
              <a:t>23 gentleness, self-control. Against such there is no law. </a:t>
            </a:r>
            <a:endParaRPr lang="en-US" sz="3200" dirty="0" smtClean="0">
              <a:effectLst/>
              <a:latin typeface="Times New Roman" pitchFamily="18" charset="0"/>
              <a:ea typeface="Calibri"/>
              <a:cs typeface="Times New Roman" pitchFamily="18" charset="0"/>
            </a:endParaRPr>
          </a:p>
          <a:p>
            <a:pPr algn="just"/>
            <a:endParaRPr lang="en-US" sz="3200" dirty="0" smtClean="0">
              <a:solidFill>
                <a:srgbClr val="000000"/>
              </a:solidFill>
              <a:effectLst/>
              <a:latin typeface="Times New Roman" pitchFamily="18" charset="0"/>
              <a:ea typeface="Calibri"/>
              <a:cs typeface="Times New Roman" pitchFamily="18" charset="0"/>
            </a:endParaRPr>
          </a:p>
          <a:p>
            <a:pPr algn="just"/>
            <a:endParaRPr lang="en-US" sz="3200" dirty="0">
              <a:solidFill>
                <a:srgbClr val="000000"/>
              </a:solidFill>
              <a:latin typeface="Times New Roman" pitchFamily="18" charset="0"/>
              <a:ea typeface="Calibri"/>
              <a:cs typeface="Times New Roman" pitchFamily="18" charset="0"/>
            </a:endParaRPr>
          </a:p>
          <a:p>
            <a:pPr algn="just"/>
            <a:r>
              <a:rPr lang="en-US" sz="3200" dirty="0" smtClean="0">
                <a:solidFill>
                  <a:srgbClr val="000000"/>
                </a:solidFill>
                <a:effectLst/>
                <a:latin typeface="Times New Roman" pitchFamily="18" charset="0"/>
                <a:ea typeface="Calibri"/>
                <a:cs typeface="Times New Roman" pitchFamily="18" charset="0"/>
              </a:rPr>
              <a:t>	Fruit isn’t achieved by </a:t>
            </a:r>
            <a:r>
              <a:rPr lang="en-US" sz="3200" b="1" dirty="0" smtClean="0">
                <a:solidFill>
                  <a:srgbClr val="000000"/>
                </a:solidFill>
                <a:effectLst/>
                <a:latin typeface="Times New Roman" pitchFamily="18" charset="0"/>
                <a:ea typeface="Calibri"/>
                <a:cs typeface="Times New Roman" pitchFamily="18" charset="0"/>
              </a:rPr>
              <a:t>working</a:t>
            </a:r>
            <a:r>
              <a:rPr lang="en-US" sz="3200" dirty="0" smtClean="0">
                <a:solidFill>
                  <a:srgbClr val="000000"/>
                </a:solidFill>
                <a:effectLst/>
                <a:latin typeface="Times New Roman" pitchFamily="18" charset="0"/>
                <a:ea typeface="Calibri"/>
                <a:cs typeface="Times New Roman" pitchFamily="18" charset="0"/>
              </a:rPr>
              <a:t>, but is birthed by </a:t>
            </a:r>
            <a:r>
              <a:rPr lang="en-US" sz="3200" b="1" dirty="0" smtClean="0">
                <a:solidFill>
                  <a:srgbClr val="000000"/>
                </a:solidFill>
                <a:effectLst/>
                <a:latin typeface="Times New Roman" pitchFamily="18" charset="0"/>
                <a:ea typeface="Calibri"/>
                <a:cs typeface="Times New Roman" pitchFamily="18" charset="0"/>
              </a:rPr>
              <a:t>abiding</a:t>
            </a:r>
            <a:r>
              <a:rPr lang="en-US" sz="3200" dirty="0" smtClean="0">
                <a:solidFill>
                  <a:srgbClr val="000000"/>
                </a:solidFill>
                <a:effectLst/>
                <a:latin typeface="Times New Roman" pitchFamily="18" charset="0"/>
                <a:ea typeface="Calibri"/>
                <a:cs typeface="Times New Roman" pitchFamily="18" charset="0"/>
              </a:rPr>
              <a:t>.  Fruit is fragile. Fruit reproduces itself.  Fruit is attractive.    Fruit nourishes.</a:t>
            </a:r>
            <a:endParaRPr lang="en-US"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11376146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57200"/>
            <a:ext cx="8153400" cy="6001643"/>
          </a:xfrm>
          <a:prstGeom prst="rect">
            <a:avLst/>
          </a:prstGeom>
        </p:spPr>
        <p:txBody>
          <a:bodyPr wrap="square">
            <a:spAutoFit/>
          </a:bodyPr>
          <a:lstStyle/>
          <a:p>
            <a:pPr marL="512763" indent="-512763" algn="just"/>
            <a:r>
              <a:rPr lang="en-US" sz="3200" dirty="0" smtClean="0">
                <a:solidFill>
                  <a:srgbClr val="000000"/>
                </a:solidFill>
                <a:effectLst/>
                <a:latin typeface="Times New Roman" pitchFamily="18" charset="0"/>
                <a:ea typeface="Calibri"/>
                <a:cs typeface="Times New Roman" pitchFamily="18" charset="0"/>
              </a:rPr>
              <a:t>24 And those who are Christ’s have crucified the flesh with its passions and desires.</a:t>
            </a:r>
            <a:endParaRPr lang="en-US" sz="3200" dirty="0" smtClean="0">
              <a:effectLst/>
              <a:latin typeface="Times New Roman" pitchFamily="18" charset="0"/>
              <a:ea typeface="Calibri"/>
              <a:cs typeface="Times New Roman" pitchFamily="18" charset="0"/>
            </a:endParaRPr>
          </a:p>
          <a:p>
            <a:pPr algn="just"/>
            <a:endParaRPr lang="en-US" sz="1600" dirty="0" smtClean="0">
              <a:solidFill>
                <a:srgbClr val="000000"/>
              </a:solidFill>
              <a:effectLst/>
              <a:latin typeface="Times New Roman" pitchFamily="18" charset="0"/>
              <a:ea typeface="Calibri"/>
              <a:cs typeface="Times New Roman" pitchFamily="18" charset="0"/>
            </a:endParaRPr>
          </a:p>
          <a:p>
            <a:pPr algn="just"/>
            <a:r>
              <a:rPr lang="en-US" sz="3200" b="1" dirty="0" smtClean="0">
                <a:solidFill>
                  <a:srgbClr val="000000"/>
                </a:solidFill>
                <a:effectLst/>
                <a:latin typeface="Times New Roman" pitchFamily="18" charset="0"/>
                <a:ea typeface="Calibri"/>
                <a:cs typeface="Times New Roman" pitchFamily="18" charset="0"/>
              </a:rPr>
              <a:t>Matthew 16:24 </a:t>
            </a:r>
            <a:r>
              <a:rPr lang="en-US" sz="3200" dirty="0" smtClean="0">
                <a:solidFill>
                  <a:srgbClr val="000000"/>
                </a:solidFill>
                <a:effectLst/>
                <a:latin typeface="Times New Roman" pitchFamily="18" charset="0"/>
                <a:ea typeface="Calibri"/>
                <a:cs typeface="Times New Roman" pitchFamily="18" charset="0"/>
              </a:rPr>
              <a:t>... "If anyone desires to come after Me, let him deny himself, and take up his cross, and follow Me.”</a:t>
            </a:r>
            <a:endParaRPr lang="en-US" sz="3200" dirty="0" smtClean="0">
              <a:effectLst/>
              <a:latin typeface="Times New Roman" pitchFamily="18" charset="0"/>
              <a:ea typeface="Calibri"/>
              <a:cs typeface="Times New Roman" pitchFamily="18" charset="0"/>
            </a:endParaRPr>
          </a:p>
          <a:p>
            <a:pPr algn="just"/>
            <a:endParaRPr lang="en-US" sz="1600" dirty="0" smtClean="0">
              <a:solidFill>
                <a:srgbClr val="000000"/>
              </a:solidFill>
              <a:effectLst/>
              <a:latin typeface="Times New Roman" pitchFamily="18" charset="0"/>
              <a:ea typeface="Calibri"/>
              <a:cs typeface="Times New Roman" pitchFamily="18" charset="0"/>
            </a:endParaRPr>
          </a:p>
          <a:p>
            <a:pPr marL="512763" indent="-512763" algn="just"/>
            <a:r>
              <a:rPr lang="en-US" sz="3200" dirty="0" smtClean="0">
                <a:solidFill>
                  <a:srgbClr val="000000"/>
                </a:solidFill>
                <a:effectLst/>
                <a:latin typeface="Times New Roman" pitchFamily="18" charset="0"/>
                <a:ea typeface="Calibri"/>
                <a:cs typeface="Times New Roman" pitchFamily="18" charset="0"/>
              </a:rPr>
              <a:t>25 If we live in the Spirit, let us also </a:t>
            </a:r>
            <a:r>
              <a:rPr lang="en-US" sz="3200" b="1" i="1" dirty="0" smtClean="0">
                <a:solidFill>
                  <a:srgbClr val="000000"/>
                </a:solidFill>
                <a:effectLst/>
                <a:latin typeface="Times New Roman" pitchFamily="18" charset="0"/>
                <a:ea typeface="Calibri"/>
                <a:cs typeface="Times New Roman" pitchFamily="18" charset="0"/>
              </a:rPr>
              <a:t>walk in the Spirit</a:t>
            </a:r>
            <a:r>
              <a:rPr lang="en-US" sz="3200" dirty="0" smtClean="0">
                <a:solidFill>
                  <a:srgbClr val="000000"/>
                </a:solidFill>
                <a:effectLst/>
                <a:latin typeface="Times New Roman" pitchFamily="18" charset="0"/>
                <a:ea typeface="Calibri"/>
                <a:cs typeface="Times New Roman" pitchFamily="18" charset="0"/>
              </a:rPr>
              <a:t>. </a:t>
            </a:r>
          </a:p>
          <a:p>
            <a:pPr marL="512763" indent="-512763" algn="just"/>
            <a:endParaRPr lang="en-US" dirty="0" smtClean="0">
              <a:effectLst/>
              <a:latin typeface="Times New Roman" pitchFamily="18" charset="0"/>
              <a:ea typeface="Calibri"/>
              <a:cs typeface="Times New Roman" pitchFamily="18" charset="0"/>
            </a:endParaRPr>
          </a:p>
          <a:p>
            <a:pPr algn="just"/>
            <a:r>
              <a:rPr lang="en-US" sz="3200" dirty="0" smtClean="0">
                <a:solidFill>
                  <a:srgbClr val="000000"/>
                </a:solidFill>
                <a:effectLst/>
                <a:latin typeface="Times New Roman" pitchFamily="18" charset="0"/>
                <a:ea typeface="Calibri"/>
                <a:cs typeface="Times New Roman" pitchFamily="18" charset="0"/>
              </a:rPr>
              <a:t>	The idea here is that we who have been given life by the Spirit should have lives that line up with the Holy Spirit.</a:t>
            </a:r>
            <a:endParaRPr lang="en-US"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11331400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228600"/>
            <a:ext cx="8077200" cy="6463308"/>
          </a:xfrm>
          <a:prstGeom prst="rect">
            <a:avLst/>
          </a:prstGeom>
        </p:spPr>
        <p:txBody>
          <a:bodyPr wrap="square">
            <a:spAutoFit/>
          </a:bodyPr>
          <a:lstStyle/>
          <a:p>
            <a:pPr marL="573088" indent="-573088" algn="just"/>
            <a:r>
              <a:rPr lang="en-US" sz="3200" dirty="0" smtClean="0">
                <a:solidFill>
                  <a:srgbClr val="000000"/>
                </a:solidFill>
                <a:effectLst/>
                <a:latin typeface="Times New Roman" pitchFamily="18" charset="0"/>
                <a:ea typeface="Calibri"/>
                <a:cs typeface="Times New Roman" pitchFamily="18" charset="0"/>
              </a:rPr>
              <a:t>26 Let us not become conceited, provoking one another, envying one another. </a:t>
            </a:r>
            <a:endParaRPr lang="en-US" sz="3200" dirty="0" smtClean="0">
              <a:effectLst/>
              <a:latin typeface="Times New Roman" pitchFamily="18" charset="0"/>
              <a:ea typeface="Calibri"/>
              <a:cs typeface="Times New Roman" pitchFamily="18" charset="0"/>
            </a:endParaRPr>
          </a:p>
          <a:p>
            <a:pPr algn="just"/>
            <a:endParaRPr lang="en-US" dirty="0" smtClean="0">
              <a:solidFill>
                <a:srgbClr val="000000"/>
              </a:solidFill>
              <a:effectLst/>
              <a:latin typeface="Times New Roman" pitchFamily="18" charset="0"/>
              <a:ea typeface="Calibri"/>
              <a:cs typeface="Times New Roman" pitchFamily="18" charset="0"/>
            </a:endParaRPr>
          </a:p>
          <a:p>
            <a:pPr algn="just"/>
            <a:r>
              <a:rPr lang="en-US" sz="3200" b="1" dirty="0" smtClean="0">
                <a:solidFill>
                  <a:srgbClr val="000000"/>
                </a:solidFill>
                <a:effectLst/>
                <a:latin typeface="Times New Roman" pitchFamily="18" charset="0"/>
                <a:ea typeface="Calibri"/>
                <a:cs typeface="Times New Roman" pitchFamily="18" charset="0"/>
              </a:rPr>
              <a:t>1</a:t>
            </a:r>
            <a:r>
              <a:rPr lang="en-US" sz="3200" b="1" baseline="30000" dirty="0" smtClean="0">
                <a:solidFill>
                  <a:srgbClr val="000000"/>
                </a:solidFill>
                <a:effectLst/>
                <a:latin typeface="Times New Roman" pitchFamily="18" charset="0"/>
                <a:ea typeface="Calibri"/>
                <a:cs typeface="Times New Roman" pitchFamily="18" charset="0"/>
              </a:rPr>
              <a:t>st</a:t>
            </a:r>
            <a:r>
              <a:rPr lang="en-US" sz="3200" b="1" dirty="0" smtClean="0">
                <a:solidFill>
                  <a:srgbClr val="000000"/>
                </a:solidFill>
                <a:effectLst/>
                <a:latin typeface="Times New Roman" pitchFamily="18" charset="0"/>
                <a:ea typeface="Calibri"/>
                <a:cs typeface="Times New Roman" pitchFamily="18" charset="0"/>
              </a:rPr>
              <a:t>:-- </a:t>
            </a:r>
            <a:r>
              <a:rPr lang="en-US" sz="3200" dirty="0" smtClean="0">
                <a:solidFill>
                  <a:srgbClr val="000000"/>
                </a:solidFill>
                <a:effectLst/>
                <a:latin typeface="Times New Roman" pitchFamily="18" charset="0"/>
                <a:ea typeface="Calibri"/>
                <a:cs typeface="Times New Roman" pitchFamily="18" charset="0"/>
              </a:rPr>
              <a:t>He reveals His will to us through the Bible. </a:t>
            </a:r>
          </a:p>
          <a:p>
            <a:pPr algn="just"/>
            <a:endParaRPr lang="en-US" sz="1200" dirty="0">
              <a:solidFill>
                <a:srgbClr val="000000"/>
              </a:solidFill>
              <a:latin typeface="Times New Roman" pitchFamily="18" charset="0"/>
              <a:ea typeface="Calibri"/>
              <a:cs typeface="Times New Roman" pitchFamily="18" charset="0"/>
            </a:endParaRPr>
          </a:p>
          <a:p>
            <a:pPr lvl="0" algn="just"/>
            <a:r>
              <a:rPr lang="en-US" sz="3200" dirty="0" smtClean="0">
                <a:solidFill>
                  <a:srgbClr val="000000"/>
                </a:solidFill>
                <a:latin typeface="Times New Roman" pitchFamily="18" charset="0"/>
                <a:ea typeface="Calibri"/>
                <a:cs typeface="Times New Roman" pitchFamily="18" charset="0"/>
              </a:rPr>
              <a:t>	</a:t>
            </a:r>
            <a:r>
              <a:rPr lang="en-US" sz="3200" b="1" dirty="0" smtClean="0">
                <a:solidFill>
                  <a:srgbClr val="000000"/>
                </a:solidFill>
                <a:latin typeface="Times New Roman" pitchFamily="18" charset="0"/>
                <a:ea typeface="Calibri"/>
                <a:cs typeface="Times New Roman" pitchFamily="18" charset="0"/>
              </a:rPr>
              <a:t>2 </a:t>
            </a:r>
            <a:r>
              <a:rPr lang="en-US" sz="3200" b="1" dirty="0">
                <a:solidFill>
                  <a:srgbClr val="000000"/>
                </a:solidFill>
                <a:latin typeface="Times New Roman" pitchFamily="18" charset="0"/>
                <a:ea typeface="Calibri"/>
                <a:cs typeface="Times New Roman" pitchFamily="18" charset="0"/>
              </a:rPr>
              <a:t>Timothy 3:16 </a:t>
            </a:r>
            <a:endParaRPr lang="en-US" sz="3200" b="1" dirty="0">
              <a:solidFill>
                <a:prstClr val="black"/>
              </a:solidFill>
              <a:latin typeface="Times New Roman" pitchFamily="18" charset="0"/>
              <a:ea typeface="Calibri"/>
              <a:cs typeface="Times New Roman" pitchFamily="18" charset="0"/>
            </a:endParaRPr>
          </a:p>
          <a:p>
            <a:pPr marL="512763" lvl="0" indent="-512763" algn="just"/>
            <a:r>
              <a:rPr lang="en-US" sz="3200" dirty="0" smtClean="0">
                <a:solidFill>
                  <a:srgbClr val="000000"/>
                </a:solidFill>
                <a:latin typeface="Times New Roman" pitchFamily="18" charset="0"/>
                <a:ea typeface="Calibri"/>
                <a:cs typeface="Times New Roman" pitchFamily="18" charset="0"/>
              </a:rPr>
              <a:t>16 </a:t>
            </a:r>
            <a:r>
              <a:rPr lang="en-US" sz="3200" dirty="0">
                <a:solidFill>
                  <a:srgbClr val="000000"/>
                </a:solidFill>
                <a:latin typeface="Times New Roman" pitchFamily="18" charset="0"/>
                <a:ea typeface="Calibri"/>
                <a:cs typeface="Times New Roman" pitchFamily="18" charset="0"/>
              </a:rPr>
              <a:t>All Scripture is inspired by God and is useful to teach us what is true and to make us realize what is wrong in our lives. It corrects us when we are wrong and teaches us to do what is right. </a:t>
            </a:r>
            <a:endParaRPr lang="en-US" sz="3200" dirty="0">
              <a:solidFill>
                <a:prstClr val="black"/>
              </a:solidFill>
              <a:latin typeface="Times New Roman" pitchFamily="18" charset="0"/>
              <a:ea typeface="Calibri"/>
              <a:cs typeface="Times New Roman" pitchFamily="18" charset="0"/>
            </a:endParaRPr>
          </a:p>
          <a:p>
            <a:pPr marL="512763" lvl="0" indent="-512763" algn="just"/>
            <a:r>
              <a:rPr lang="en-US" sz="3200" dirty="0" smtClean="0">
                <a:solidFill>
                  <a:srgbClr val="000000"/>
                </a:solidFill>
                <a:latin typeface="Times New Roman" pitchFamily="18" charset="0"/>
                <a:ea typeface="Calibri"/>
                <a:cs typeface="Times New Roman" pitchFamily="18" charset="0"/>
              </a:rPr>
              <a:t>17 </a:t>
            </a:r>
            <a:r>
              <a:rPr lang="en-US" sz="3200" dirty="0">
                <a:solidFill>
                  <a:srgbClr val="000000"/>
                </a:solidFill>
                <a:latin typeface="Times New Roman" pitchFamily="18" charset="0"/>
                <a:ea typeface="Calibri"/>
                <a:cs typeface="Times New Roman" pitchFamily="18" charset="0"/>
              </a:rPr>
              <a:t>God uses it to prepare and equip his people to do every good work.</a:t>
            </a:r>
            <a:endParaRPr lang="en-US"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3990078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57200"/>
            <a:ext cx="8001000" cy="6001643"/>
          </a:xfrm>
          <a:prstGeom prst="rect">
            <a:avLst/>
          </a:prstGeom>
        </p:spPr>
        <p:txBody>
          <a:bodyPr wrap="square">
            <a:spAutoFit/>
          </a:bodyPr>
          <a:lstStyle/>
          <a:p>
            <a:pPr algn="just"/>
            <a:r>
              <a:rPr lang="en-US" sz="3200" b="1" dirty="0" smtClean="0">
                <a:solidFill>
                  <a:srgbClr val="000000"/>
                </a:solidFill>
                <a:effectLst/>
                <a:latin typeface="Times New Roman" pitchFamily="18" charset="0"/>
                <a:ea typeface="Calibri"/>
                <a:cs typeface="Times New Roman" pitchFamily="18" charset="0"/>
              </a:rPr>
              <a:t>2</a:t>
            </a:r>
            <a:r>
              <a:rPr lang="en-US" sz="3200" b="1" baseline="30000" dirty="0" smtClean="0">
                <a:solidFill>
                  <a:srgbClr val="000000"/>
                </a:solidFill>
                <a:effectLst/>
                <a:latin typeface="Times New Roman" pitchFamily="18" charset="0"/>
                <a:ea typeface="Calibri"/>
                <a:cs typeface="Times New Roman" pitchFamily="18" charset="0"/>
              </a:rPr>
              <a:t>nd</a:t>
            </a:r>
            <a:r>
              <a:rPr lang="en-US" sz="3200" b="1" dirty="0" smtClean="0">
                <a:solidFill>
                  <a:srgbClr val="000000"/>
                </a:solidFill>
                <a:effectLst/>
                <a:latin typeface="Times New Roman" pitchFamily="18" charset="0"/>
                <a:ea typeface="Calibri"/>
                <a:cs typeface="Times New Roman" pitchFamily="18" charset="0"/>
              </a:rPr>
              <a:t>:-- </a:t>
            </a:r>
            <a:r>
              <a:rPr lang="en-US" sz="3200" dirty="0" smtClean="0">
                <a:solidFill>
                  <a:srgbClr val="000000"/>
                </a:solidFill>
                <a:effectLst/>
                <a:latin typeface="Times New Roman" pitchFamily="18" charset="0"/>
                <a:ea typeface="Calibri"/>
                <a:cs typeface="Times New Roman" pitchFamily="18" charset="0"/>
              </a:rPr>
              <a:t>He influences us through others who walk in the Spirit. </a:t>
            </a:r>
            <a:endParaRPr lang="en-US" sz="3200" dirty="0" smtClean="0">
              <a:effectLst/>
              <a:latin typeface="Times New Roman" pitchFamily="18" charset="0"/>
              <a:ea typeface="Calibri"/>
              <a:cs typeface="Times New Roman" pitchFamily="18" charset="0"/>
            </a:endParaRPr>
          </a:p>
          <a:p>
            <a:pPr algn="just"/>
            <a:endParaRPr lang="en-US" sz="3200" dirty="0" smtClean="0">
              <a:solidFill>
                <a:srgbClr val="000000"/>
              </a:solidFill>
              <a:effectLst/>
              <a:latin typeface="Times New Roman" pitchFamily="18" charset="0"/>
              <a:ea typeface="Calibri"/>
              <a:cs typeface="Times New Roman" pitchFamily="18" charset="0"/>
            </a:endParaRPr>
          </a:p>
          <a:p>
            <a:pPr algn="just"/>
            <a:r>
              <a:rPr lang="en-US" sz="3200" b="1" dirty="0" smtClean="0">
                <a:solidFill>
                  <a:srgbClr val="000000"/>
                </a:solidFill>
                <a:effectLst/>
                <a:latin typeface="Times New Roman" pitchFamily="18" charset="0"/>
                <a:ea typeface="Calibri"/>
                <a:cs typeface="Times New Roman" pitchFamily="18" charset="0"/>
              </a:rPr>
              <a:t>3</a:t>
            </a:r>
            <a:r>
              <a:rPr lang="en-US" sz="3200" b="1" baseline="30000" dirty="0" smtClean="0">
                <a:solidFill>
                  <a:srgbClr val="000000"/>
                </a:solidFill>
                <a:effectLst/>
                <a:latin typeface="Times New Roman" pitchFamily="18" charset="0"/>
                <a:ea typeface="Calibri"/>
                <a:cs typeface="Times New Roman" pitchFamily="18" charset="0"/>
              </a:rPr>
              <a:t>rd</a:t>
            </a:r>
            <a:r>
              <a:rPr lang="en-US" sz="3200" b="1" dirty="0" smtClean="0">
                <a:solidFill>
                  <a:srgbClr val="000000"/>
                </a:solidFill>
                <a:effectLst/>
                <a:latin typeface="Times New Roman" pitchFamily="18" charset="0"/>
                <a:ea typeface="Calibri"/>
                <a:cs typeface="Times New Roman" pitchFamily="18" charset="0"/>
              </a:rPr>
              <a:t>:-- </a:t>
            </a:r>
            <a:r>
              <a:rPr lang="en-US" sz="3200" dirty="0" smtClean="0">
                <a:solidFill>
                  <a:srgbClr val="000000"/>
                </a:solidFill>
                <a:effectLst/>
                <a:latin typeface="Times New Roman" pitchFamily="18" charset="0"/>
                <a:ea typeface="Calibri"/>
                <a:cs typeface="Times New Roman" pitchFamily="18" charset="0"/>
              </a:rPr>
              <a:t>He influences us through an inner direction that we become more and more tuned into as we mature in Jesus.</a:t>
            </a:r>
            <a:endParaRPr lang="en-US" sz="3200" dirty="0" smtClean="0">
              <a:effectLst/>
              <a:latin typeface="Times New Roman" pitchFamily="18" charset="0"/>
              <a:ea typeface="Calibri"/>
              <a:cs typeface="Times New Roman" pitchFamily="18" charset="0"/>
            </a:endParaRPr>
          </a:p>
          <a:p>
            <a:pPr algn="just"/>
            <a:endParaRPr lang="en-US" sz="3200" dirty="0" smtClean="0">
              <a:solidFill>
                <a:srgbClr val="000000"/>
              </a:solidFill>
              <a:effectLst/>
              <a:latin typeface="Times New Roman" pitchFamily="18" charset="0"/>
              <a:ea typeface="Calibri"/>
              <a:cs typeface="Times New Roman" pitchFamily="18" charset="0"/>
            </a:endParaRPr>
          </a:p>
          <a:p>
            <a:pPr algn="just"/>
            <a:r>
              <a:rPr lang="en-US" sz="3200" b="1" dirty="0" smtClean="0">
                <a:solidFill>
                  <a:srgbClr val="000000"/>
                </a:solidFill>
                <a:effectLst/>
                <a:latin typeface="Times New Roman" pitchFamily="18" charset="0"/>
                <a:ea typeface="Calibri"/>
                <a:cs typeface="Times New Roman" pitchFamily="18" charset="0"/>
              </a:rPr>
              <a:t>4</a:t>
            </a:r>
            <a:r>
              <a:rPr lang="en-US" sz="3200" b="1" baseline="30000" dirty="0" smtClean="0">
                <a:solidFill>
                  <a:srgbClr val="000000"/>
                </a:solidFill>
                <a:effectLst/>
                <a:latin typeface="Times New Roman" pitchFamily="18" charset="0"/>
                <a:ea typeface="Calibri"/>
                <a:cs typeface="Times New Roman" pitchFamily="18" charset="0"/>
              </a:rPr>
              <a:t>th</a:t>
            </a:r>
            <a:r>
              <a:rPr lang="en-US" sz="3200" b="1" dirty="0" smtClean="0">
                <a:solidFill>
                  <a:srgbClr val="000000"/>
                </a:solidFill>
                <a:effectLst/>
                <a:latin typeface="Times New Roman" pitchFamily="18" charset="0"/>
                <a:ea typeface="Calibri"/>
                <a:cs typeface="Times New Roman" pitchFamily="18" charset="0"/>
              </a:rPr>
              <a:t>:--</a:t>
            </a:r>
            <a:r>
              <a:rPr lang="en-US" sz="3200" dirty="0" smtClean="0">
                <a:solidFill>
                  <a:srgbClr val="000000"/>
                </a:solidFill>
                <a:effectLst/>
                <a:latin typeface="Times New Roman" pitchFamily="18" charset="0"/>
                <a:ea typeface="Calibri"/>
                <a:cs typeface="Times New Roman" pitchFamily="18" charset="0"/>
              </a:rPr>
              <a:t>   Prayer. </a:t>
            </a:r>
            <a:endParaRPr lang="en-US" sz="3200" dirty="0" smtClean="0">
              <a:effectLst/>
              <a:latin typeface="Times New Roman" pitchFamily="18" charset="0"/>
              <a:ea typeface="Calibri"/>
              <a:cs typeface="Times New Roman" pitchFamily="18" charset="0"/>
            </a:endParaRPr>
          </a:p>
          <a:p>
            <a:pPr algn="just"/>
            <a:endParaRPr lang="en-US" sz="3200" dirty="0" smtClean="0">
              <a:solidFill>
                <a:srgbClr val="000000"/>
              </a:solidFill>
              <a:effectLst/>
              <a:latin typeface="Times New Roman" pitchFamily="18" charset="0"/>
              <a:ea typeface="Calibri"/>
              <a:cs typeface="Times New Roman" pitchFamily="18" charset="0"/>
            </a:endParaRPr>
          </a:p>
          <a:p>
            <a:pPr algn="just"/>
            <a:r>
              <a:rPr lang="en-US" sz="3200" b="1" dirty="0" smtClean="0">
                <a:solidFill>
                  <a:srgbClr val="000000"/>
                </a:solidFill>
                <a:effectLst/>
                <a:latin typeface="Times New Roman" pitchFamily="18" charset="0"/>
                <a:ea typeface="Calibri"/>
                <a:cs typeface="Times New Roman" pitchFamily="18" charset="0"/>
              </a:rPr>
              <a:t>Philippians 2:13 . . .</a:t>
            </a:r>
            <a:r>
              <a:rPr lang="en-US" sz="3200" dirty="0" smtClean="0">
                <a:solidFill>
                  <a:srgbClr val="000000"/>
                </a:solidFill>
                <a:effectLst/>
                <a:latin typeface="Times New Roman" pitchFamily="18" charset="0"/>
                <a:ea typeface="Calibri"/>
                <a:cs typeface="Times New Roman" pitchFamily="18" charset="0"/>
              </a:rPr>
              <a:t>for it is God who works in you both to will and to do for His good pleasure.</a:t>
            </a:r>
            <a:endParaRPr lang="en-US"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1289519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228600"/>
            <a:ext cx="8153400" cy="6617196"/>
          </a:xfrm>
          <a:prstGeom prst="rect">
            <a:avLst/>
          </a:prstGeom>
        </p:spPr>
        <p:txBody>
          <a:bodyPr wrap="square">
            <a:spAutoFit/>
          </a:bodyPr>
          <a:lstStyle/>
          <a:p>
            <a:pPr algn="ctr"/>
            <a:r>
              <a:rPr lang="en-US" sz="3200" b="1" dirty="0" smtClean="0">
                <a:solidFill>
                  <a:srgbClr val="000000"/>
                </a:solidFill>
                <a:effectLst/>
                <a:latin typeface="Times New Roman" pitchFamily="18" charset="0"/>
                <a:ea typeface="Calibri"/>
                <a:cs typeface="Times New Roman" pitchFamily="18" charset="0"/>
              </a:rPr>
              <a:t>	</a:t>
            </a:r>
            <a:r>
              <a:rPr lang="en-US" sz="4800" b="1" smtClean="0">
                <a:solidFill>
                  <a:schemeClr val="accent4">
                    <a:lumMod val="20000"/>
                    <a:lumOff val="80000"/>
                  </a:schemeClr>
                </a:solidFill>
                <a:effectLst/>
                <a:latin typeface="Times New Roman" pitchFamily="18" charset="0"/>
                <a:ea typeface="Calibri"/>
                <a:cs typeface="Times New Roman" pitchFamily="18" charset="0"/>
              </a:rPr>
              <a:t>Sanctified </a:t>
            </a:r>
            <a:r>
              <a:rPr lang="en-US" sz="4800" b="1" smtClean="0">
                <a:solidFill>
                  <a:schemeClr val="accent4">
                    <a:lumMod val="20000"/>
                    <a:lumOff val="80000"/>
                  </a:schemeClr>
                </a:solidFill>
                <a:effectLst/>
                <a:latin typeface="Times New Roman" pitchFamily="18" charset="0"/>
                <a:ea typeface="Calibri"/>
                <a:cs typeface="Times New Roman" pitchFamily="18" charset="0"/>
              </a:rPr>
              <a:t>Walking</a:t>
            </a:r>
            <a:r>
              <a:rPr lang="en-US" sz="3600" b="1" dirty="0" smtClean="0">
                <a:solidFill>
                  <a:schemeClr val="accent4">
                    <a:lumMod val="20000"/>
                    <a:lumOff val="80000"/>
                  </a:schemeClr>
                </a:solidFill>
                <a:effectLst/>
                <a:latin typeface="Times New Roman" pitchFamily="18" charset="0"/>
                <a:ea typeface="Calibri"/>
                <a:cs typeface="Times New Roman" pitchFamily="18" charset="0"/>
              </a:rPr>
              <a:t> </a:t>
            </a:r>
            <a:endParaRPr lang="en-US" sz="3600" dirty="0" smtClean="0">
              <a:solidFill>
                <a:schemeClr val="accent4">
                  <a:lumMod val="20000"/>
                  <a:lumOff val="80000"/>
                </a:schemeClr>
              </a:solidFill>
              <a:effectLst/>
              <a:latin typeface="Times New Roman" pitchFamily="18" charset="0"/>
              <a:ea typeface="Calibri"/>
              <a:cs typeface="Times New Roman" pitchFamily="18" charset="0"/>
            </a:endParaRPr>
          </a:p>
          <a:p>
            <a:pPr algn="just"/>
            <a:endParaRPr lang="en-US" sz="1200" b="1" dirty="0" smtClean="0">
              <a:solidFill>
                <a:srgbClr val="000000"/>
              </a:solidFill>
              <a:effectLst/>
              <a:latin typeface="Times New Roman" pitchFamily="18" charset="0"/>
              <a:ea typeface="Calibri"/>
              <a:cs typeface="Times New Roman" pitchFamily="18" charset="0"/>
            </a:endParaRPr>
          </a:p>
          <a:p>
            <a:pPr algn="just"/>
            <a:r>
              <a:rPr lang="en-US" sz="3200" b="1" dirty="0" smtClean="0">
                <a:solidFill>
                  <a:srgbClr val="000000"/>
                </a:solidFill>
                <a:effectLst/>
                <a:latin typeface="Times New Roman" pitchFamily="18" charset="0"/>
                <a:ea typeface="Calibri"/>
                <a:cs typeface="Times New Roman" pitchFamily="18" charset="0"/>
              </a:rPr>
              <a:t>	</a:t>
            </a:r>
            <a:r>
              <a:rPr lang="en-US" sz="3200" dirty="0" smtClean="0">
                <a:solidFill>
                  <a:srgbClr val="000000"/>
                </a:solidFill>
                <a:effectLst/>
                <a:latin typeface="Times New Roman" pitchFamily="18" charset="0"/>
                <a:ea typeface="Calibri"/>
                <a:cs typeface="Times New Roman" pitchFamily="18" charset="0"/>
              </a:rPr>
              <a:t>If the goal is Christ likeness, if the goal is pleasing the Father, if the goal is sanctification; being set aside for the purposes of holy living before God then to </a:t>
            </a:r>
            <a:r>
              <a:rPr lang="en-US" sz="3200" b="1" dirty="0" smtClean="0">
                <a:solidFill>
                  <a:srgbClr val="000000"/>
                </a:solidFill>
                <a:effectLst/>
                <a:latin typeface="Times New Roman" pitchFamily="18" charset="0"/>
                <a:ea typeface="Calibri"/>
                <a:cs typeface="Times New Roman" pitchFamily="18" charset="0"/>
              </a:rPr>
              <a:t>Walk In The Spirit </a:t>
            </a:r>
            <a:r>
              <a:rPr lang="en-US" sz="3200" dirty="0" smtClean="0">
                <a:solidFill>
                  <a:srgbClr val="000000"/>
                </a:solidFill>
                <a:effectLst/>
                <a:latin typeface="Times New Roman" pitchFamily="18" charset="0"/>
                <a:ea typeface="Calibri"/>
                <a:cs typeface="Times New Roman" pitchFamily="18" charset="0"/>
              </a:rPr>
              <a:t>is the only way. </a:t>
            </a:r>
          </a:p>
          <a:p>
            <a:pPr algn="just"/>
            <a:endParaRPr lang="en-US" sz="1200" dirty="0" smtClean="0">
              <a:solidFill>
                <a:srgbClr val="000000"/>
              </a:solidFill>
              <a:effectLst/>
              <a:latin typeface="Times New Roman" pitchFamily="18" charset="0"/>
              <a:ea typeface="Calibri"/>
              <a:cs typeface="Times New Roman" pitchFamily="18" charset="0"/>
            </a:endParaRPr>
          </a:p>
          <a:p>
            <a:pPr lvl="0" algn="just"/>
            <a:r>
              <a:rPr lang="en-US" sz="3200" dirty="0" smtClean="0">
                <a:solidFill>
                  <a:srgbClr val="000000"/>
                </a:solidFill>
                <a:latin typeface="Times New Roman" pitchFamily="18" charset="0"/>
                <a:ea typeface="Calibri"/>
                <a:cs typeface="Times New Roman" pitchFamily="18" charset="0"/>
              </a:rPr>
              <a:t>	The </a:t>
            </a:r>
            <a:r>
              <a:rPr lang="en-US" sz="3200" dirty="0">
                <a:solidFill>
                  <a:srgbClr val="000000"/>
                </a:solidFill>
                <a:latin typeface="Times New Roman" pitchFamily="18" charset="0"/>
                <a:ea typeface="Calibri"/>
                <a:cs typeface="Times New Roman" pitchFamily="18" charset="0"/>
              </a:rPr>
              <a:t>bible dramatically and pointedly gives to us the understanding that there are only 2 ways to live, actually </a:t>
            </a:r>
            <a:r>
              <a:rPr lang="en-US" sz="3200" b="1" dirty="0">
                <a:solidFill>
                  <a:srgbClr val="000000"/>
                </a:solidFill>
                <a:latin typeface="Times New Roman" pitchFamily="18" charset="0"/>
                <a:ea typeface="Calibri"/>
                <a:cs typeface="Times New Roman" pitchFamily="18" charset="0"/>
              </a:rPr>
              <a:t>1 real way</a:t>
            </a:r>
            <a:r>
              <a:rPr lang="en-US" sz="3200" dirty="0">
                <a:solidFill>
                  <a:srgbClr val="000000"/>
                </a:solidFill>
                <a:latin typeface="Times New Roman" pitchFamily="18" charset="0"/>
                <a:ea typeface="Calibri"/>
                <a:cs typeface="Times New Roman" pitchFamily="18" charset="0"/>
              </a:rPr>
              <a:t>, and another, all be it, </a:t>
            </a:r>
            <a:r>
              <a:rPr lang="en-US" sz="3200" dirty="0" smtClean="0">
                <a:solidFill>
                  <a:srgbClr val="000000"/>
                </a:solidFill>
                <a:latin typeface="Times New Roman" pitchFamily="18" charset="0"/>
                <a:ea typeface="Calibri"/>
                <a:cs typeface="Times New Roman" pitchFamily="18" charset="0"/>
              </a:rPr>
              <a:t>a very </a:t>
            </a:r>
            <a:r>
              <a:rPr lang="en-US" sz="3200" dirty="0">
                <a:solidFill>
                  <a:srgbClr val="000000"/>
                </a:solidFill>
                <a:latin typeface="Times New Roman" pitchFamily="18" charset="0"/>
                <a:ea typeface="Calibri"/>
                <a:cs typeface="Times New Roman" pitchFamily="18" charset="0"/>
              </a:rPr>
              <a:t>popular way, yet none the less an Impostor. To walk by the Spirit or to walk by the flesh.</a:t>
            </a:r>
            <a:r>
              <a:rPr lang="en-US" sz="3200" b="1" dirty="0">
                <a:solidFill>
                  <a:srgbClr val="000000"/>
                </a:solidFill>
                <a:latin typeface="Times New Roman" pitchFamily="18" charset="0"/>
                <a:ea typeface="Calibri"/>
                <a:cs typeface="Times New Roman" pitchFamily="18" charset="0"/>
              </a:rPr>
              <a:t> </a:t>
            </a:r>
            <a:endParaRPr lang="en-US" sz="2400" dirty="0">
              <a:effectLst/>
              <a:latin typeface="Times New Roman"/>
              <a:ea typeface="Calibri"/>
            </a:endParaRPr>
          </a:p>
        </p:txBody>
      </p:sp>
    </p:spTree>
    <p:extLst>
      <p:ext uri="{BB962C8B-B14F-4D97-AF65-F5344CB8AC3E}">
        <p14:creationId xmlns:p14="http://schemas.microsoft.com/office/powerpoint/2010/main" val="39018460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57200"/>
            <a:ext cx="8077200" cy="6186309"/>
          </a:xfrm>
          <a:prstGeom prst="rect">
            <a:avLst/>
          </a:prstGeom>
        </p:spPr>
        <p:txBody>
          <a:bodyPr wrap="square">
            <a:spAutoFit/>
          </a:bodyPr>
          <a:lstStyle/>
          <a:p>
            <a:pPr lvl="1" algn="just"/>
            <a:r>
              <a:rPr lang="en-US" sz="3200" b="1" dirty="0" smtClean="0">
                <a:solidFill>
                  <a:srgbClr val="000000"/>
                </a:solidFill>
                <a:effectLst/>
                <a:latin typeface="Times New Roman" pitchFamily="18" charset="0"/>
                <a:ea typeface="Calibri"/>
                <a:cs typeface="Times New Roman" pitchFamily="18" charset="0"/>
              </a:rPr>
              <a:t>John 15:1-8</a:t>
            </a:r>
          </a:p>
          <a:p>
            <a:pPr lvl="1" algn="just"/>
            <a:endParaRPr lang="en-US" sz="1200" b="1" dirty="0" smtClean="0">
              <a:effectLst/>
              <a:latin typeface="Times New Roman" pitchFamily="18" charset="0"/>
              <a:ea typeface="Calibri"/>
              <a:cs typeface="Times New Roman" pitchFamily="18" charset="0"/>
            </a:endParaRPr>
          </a:p>
          <a:p>
            <a:pPr marL="631825" indent="-631825" algn="just"/>
            <a:r>
              <a:rPr lang="en-US" sz="3200" dirty="0" smtClean="0">
                <a:solidFill>
                  <a:srgbClr val="000000"/>
                </a:solidFill>
                <a:effectLst/>
                <a:latin typeface="Times New Roman" pitchFamily="18" charset="0"/>
                <a:ea typeface="Calibri"/>
                <a:cs typeface="Times New Roman" pitchFamily="18" charset="0"/>
              </a:rPr>
              <a:t>1 “I am the true vine, and My Father is the vinedresser.</a:t>
            </a:r>
            <a:endParaRPr lang="en-US" sz="3200" dirty="0" smtClean="0">
              <a:effectLst/>
              <a:latin typeface="Times New Roman" pitchFamily="18" charset="0"/>
              <a:ea typeface="Calibri"/>
              <a:cs typeface="Times New Roman" pitchFamily="18" charset="0"/>
            </a:endParaRPr>
          </a:p>
          <a:p>
            <a:pPr marL="282575" indent="-282575" algn="just"/>
            <a:r>
              <a:rPr lang="en-US" sz="3200" dirty="0" smtClean="0">
                <a:solidFill>
                  <a:srgbClr val="000000"/>
                </a:solidFill>
                <a:effectLst/>
                <a:latin typeface="Times New Roman" pitchFamily="18" charset="0"/>
                <a:ea typeface="Calibri"/>
                <a:cs typeface="Times New Roman" pitchFamily="18" charset="0"/>
              </a:rPr>
              <a:t>2 Every branch in Me that does not bear fruit He takes away; and every branch that bears fruit He prunes, that it may bear more fruit.</a:t>
            </a:r>
            <a:endParaRPr lang="en-US" sz="3200" dirty="0" smtClean="0">
              <a:effectLst/>
              <a:latin typeface="Times New Roman" pitchFamily="18" charset="0"/>
              <a:ea typeface="Calibri"/>
              <a:cs typeface="Times New Roman" pitchFamily="18" charset="0"/>
            </a:endParaRPr>
          </a:p>
          <a:p>
            <a:pPr marL="282575" indent="-282575" algn="just"/>
            <a:r>
              <a:rPr lang="en-US" sz="3200" dirty="0" smtClean="0">
                <a:solidFill>
                  <a:srgbClr val="000000"/>
                </a:solidFill>
                <a:effectLst/>
                <a:latin typeface="Times New Roman" pitchFamily="18" charset="0"/>
                <a:ea typeface="Calibri"/>
                <a:cs typeface="Times New Roman" pitchFamily="18" charset="0"/>
              </a:rPr>
              <a:t>3 You are already clean because of the word which I have spoken to you.</a:t>
            </a:r>
            <a:endParaRPr lang="en-US" sz="3200" dirty="0" smtClean="0">
              <a:effectLst/>
              <a:latin typeface="Times New Roman" pitchFamily="18" charset="0"/>
              <a:ea typeface="Calibri"/>
              <a:cs typeface="Times New Roman" pitchFamily="18" charset="0"/>
            </a:endParaRPr>
          </a:p>
          <a:p>
            <a:pPr marL="282575" indent="-282575" algn="just"/>
            <a:r>
              <a:rPr lang="en-US" sz="3200" dirty="0" smtClean="0">
                <a:solidFill>
                  <a:srgbClr val="000000"/>
                </a:solidFill>
                <a:effectLst/>
                <a:latin typeface="Times New Roman" pitchFamily="18" charset="0"/>
                <a:ea typeface="Calibri"/>
                <a:cs typeface="Times New Roman" pitchFamily="18" charset="0"/>
              </a:rPr>
              <a:t>4 Abide in Me, and I in you. As the branch cannot bear fruit of itself, unless it abides in the vine, neither can you, unless you abide in Me.</a:t>
            </a:r>
          </a:p>
        </p:txBody>
      </p:sp>
    </p:spTree>
    <p:extLst>
      <p:ext uri="{BB962C8B-B14F-4D97-AF65-F5344CB8AC3E}">
        <p14:creationId xmlns:p14="http://schemas.microsoft.com/office/powerpoint/2010/main" val="35110270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57200"/>
            <a:ext cx="8153400" cy="6001643"/>
          </a:xfrm>
          <a:prstGeom prst="rect">
            <a:avLst/>
          </a:prstGeom>
        </p:spPr>
        <p:txBody>
          <a:bodyPr wrap="square">
            <a:spAutoFit/>
          </a:bodyPr>
          <a:lstStyle/>
          <a:p>
            <a:pPr marL="341313" indent="-341313" algn="just"/>
            <a:r>
              <a:rPr lang="en-US" sz="3200" dirty="0" smtClean="0">
                <a:solidFill>
                  <a:srgbClr val="000000"/>
                </a:solidFill>
                <a:effectLst/>
                <a:latin typeface="Times New Roman" pitchFamily="18" charset="0"/>
                <a:ea typeface="Calibri"/>
                <a:cs typeface="Times New Roman" pitchFamily="18" charset="0"/>
              </a:rPr>
              <a:t>5 “I am the vine, you are the branches. He who abides in Me, and I in him, bears much fruit; for without Me you can do nothing.</a:t>
            </a:r>
            <a:endParaRPr lang="en-US" sz="3200" dirty="0" smtClean="0">
              <a:effectLst/>
              <a:latin typeface="Times New Roman" pitchFamily="18" charset="0"/>
              <a:ea typeface="Calibri"/>
              <a:cs typeface="Times New Roman" pitchFamily="18" charset="0"/>
            </a:endParaRPr>
          </a:p>
          <a:p>
            <a:pPr marL="341313" indent="-341313" algn="just"/>
            <a:r>
              <a:rPr lang="en-US" sz="3200" dirty="0" smtClean="0">
                <a:solidFill>
                  <a:srgbClr val="000000"/>
                </a:solidFill>
                <a:effectLst/>
                <a:latin typeface="Times New Roman" pitchFamily="18" charset="0"/>
                <a:ea typeface="Calibri"/>
                <a:cs typeface="Times New Roman" pitchFamily="18" charset="0"/>
              </a:rPr>
              <a:t>6 If anyone does not abide in Me, he is cast out as a branch and is withered; and they gather them and throw them into the fire, and they are burned.</a:t>
            </a:r>
            <a:endParaRPr lang="en-US" sz="3200" dirty="0" smtClean="0">
              <a:effectLst/>
              <a:latin typeface="Times New Roman" pitchFamily="18" charset="0"/>
              <a:ea typeface="Calibri"/>
              <a:cs typeface="Times New Roman" pitchFamily="18" charset="0"/>
            </a:endParaRPr>
          </a:p>
          <a:p>
            <a:pPr marL="341313" indent="-341313" algn="just"/>
            <a:r>
              <a:rPr lang="en-US" sz="3200" dirty="0" smtClean="0">
                <a:solidFill>
                  <a:srgbClr val="000000"/>
                </a:solidFill>
                <a:effectLst/>
                <a:latin typeface="Times New Roman" pitchFamily="18" charset="0"/>
                <a:ea typeface="Calibri"/>
                <a:cs typeface="Times New Roman" pitchFamily="18" charset="0"/>
              </a:rPr>
              <a:t>7 If you abide in Me, and My words abide in you, you will ask what you desire, and it shall be done for you.</a:t>
            </a:r>
            <a:endParaRPr lang="en-US" sz="3200" dirty="0" smtClean="0">
              <a:effectLst/>
              <a:latin typeface="Times New Roman" pitchFamily="18" charset="0"/>
              <a:ea typeface="Calibri"/>
              <a:cs typeface="Times New Roman" pitchFamily="18" charset="0"/>
            </a:endParaRPr>
          </a:p>
          <a:p>
            <a:pPr marL="341313" indent="-341313" algn="just"/>
            <a:r>
              <a:rPr lang="en-US" sz="3200" dirty="0" smtClean="0">
                <a:solidFill>
                  <a:srgbClr val="000000"/>
                </a:solidFill>
                <a:effectLst/>
                <a:latin typeface="Times New Roman" pitchFamily="18" charset="0"/>
                <a:ea typeface="Calibri"/>
                <a:cs typeface="Times New Roman" pitchFamily="18" charset="0"/>
              </a:rPr>
              <a:t>8 By this My Father is glorified, that you bear much fruit; so you will be My disciples. </a:t>
            </a:r>
            <a:endParaRPr lang="en-US"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923707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8458200" cy="6001643"/>
          </a:xfrm>
          <a:prstGeom prst="rect">
            <a:avLst/>
          </a:prstGeom>
        </p:spPr>
        <p:txBody>
          <a:bodyPr wrap="square">
            <a:spAutoFit/>
          </a:bodyPr>
          <a:lstStyle/>
          <a:p>
            <a:pPr algn="just"/>
            <a:r>
              <a:rPr lang="en-US" b="1" dirty="0" smtClean="0">
                <a:solidFill>
                  <a:srgbClr val="000000"/>
                </a:solidFill>
                <a:effectLst/>
                <a:latin typeface="Arial"/>
                <a:ea typeface="Calibri"/>
              </a:rPr>
              <a:t>	</a:t>
            </a:r>
            <a:r>
              <a:rPr lang="en-US" sz="3200" b="1" dirty="0" smtClean="0">
                <a:solidFill>
                  <a:srgbClr val="000000"/>
                </a:solidFill>
                <a:effectLst/>
                <a:latin typeface="Times New Roman" pitchFamily="18" charset="0"/>
                <a:ea typeface="Calibri"/>
                <a:cs typeface="Times New Roman" pitchFamily="18" charset="0"/>
              </a:rPr>
              <a:t>Galatians 5:16 - 23.</a:t>
            </a:r>
            <a:endParaRPr lang="en-US" sz="3200" dirty="0" smtClean="0">
              <a:effectLst/>
              <a:latin typeface="Times New Roman" pitchFamily="18" charset="0"/>
              <a:ea typeface="Calibri"/>
              <a:cs typeface="Times New Roman" pitchFamily="18" charset="0"/>
            </a:endParaRPr>
          </a:p>
          <a:p>
            <a:pPr marL="631825" indent="-631825" algn="just"/>
            <a:r>
              <a:rPr lang="en-US" sz="3200" dirty="0" smtClean="0">
                <a:solidFill>
                  <a:srgbClr val="000000"/>
                </a:solidFill>
                <a:effectLst/>
                <a:latin typeface="Times New Roman" pitchFamily="18" charset="0"/>
                <a:ea typeface="Calibri"/>
                <a:cs typeface="Times New Roman" pitchFamily="18" charset="0"/>
              </a:rPr>
              <a:t>16  I say then: Walk in the Spirit, and you shall not fulfill the lust of the flesh.</a:t>
            </a:r>
            <a:endParaRPr lang="en-US" sz="3200" dirty="0" smtClean="0">
              <a:effectLst/>
              <a:latin typeface="Times New Roman" pitchFamily="18" charset="0"/>
              <a:ea typeface="Calibri"/>
              <a:cs typeface="Times New Roman" pitchFamily="18" charset="0"/>
            </a:endParaRPr>
          </a:p>
          <a:p>
            <a:pPr marL="631825" indent="-631825" algn="just"/>
            <a:r>
              <a:rPr lang="en-US" sz="3200" dirty="0" smtClean="0">
                <a:solidFill>
                  <a:srgbClr val="000000"/>
                </a:solidFill>
                <a:effectLst/>
                <a:latin typeface="Times New Roman" pitchFamily="18" charset="0"/>
                <a:ea typeface="Calibri"/>
                <a:cs typeface="Times New Roman" pitchFamily="18" charset="0"/>
              </a:rPr>
              <a:t>17 For the flesh lusts against the Spirit, and the Spirit against the flesh; and these are contrary to one another, so that you do not do the things that you wish.</a:t>
            </a:r>
            <a:endParaRPr lang="en-US" sz="3200" dirty="0" smtClean="0">
              <a:effectLst/>
              <a:latin typeface="Times New Roman" pitchFamily="18" charset="0"/>
              <a:ea typeface="Calibri"/>
              <a:cs typeface="Times New Roman" pitchFamily="18" charset="0"/>
            </a:endParaRPr>
          </a:p>
          <a:p>
            <a:pPr marL="631825" indent="-631825" algn="just"/>
            <a:r>
              <a:rPr lang="en-US" sz="3200" dirty="0" smtClean="0">
                <a:solidFill>
                  <a:srgbClr val="000000"/>
                </a:solidFill>
                <a:effectLst/>
                <a:latin typeface="Times New Roman" pitchFamily="18" charset="0"/>
                <a:ea typeface="Calibri"/>
                <a:cs typeface="Times New Roman" pitchFamily="18" charset="0"/>
              </a:rPr>
              <a:t>18 But if you are led by the Spirit, you are not under the law. </a:t>
            </a:r>
            <a:endParaRPr lang="en-US" sz="3200" dirty="0" smtClean="0">
              <a:effectLst/>
              <a:latin typeface="Times New Roman" pitchFamily="18" charset="0"/>
              <a:ea typeface="Calibri"/>
              <a:cs typeface="Times New Roman" pitchFamily="18" charset="0"/>
            </a:endParaRPr>
          </a:p>
          <a:p>
            <a:pPr marL="631825" indent="-631825" algn="just"/>
            <a:r>
              <a:rPr lang="en-US" sz="3200" dirty="0" smtClean="0">
                <a:solidFill>
                  <a:srgbClr val="000000"/>
                </a:solidFill>
                <a:effectLst/>
                <a:latin typeface="Times New Roman" pitchFamily="18" charset="0"/>
                <a:ea typeface="Calibri"/>
                <a:cs typeface="Times New Roman" pitchFamily="18" charset="0"/>
              </a:rPr>
              <a:t>19  Now the works of the flesh are evident, which are: adultery, fornication, uncleanness, lewdness,   </a:t>
            </a:r>
            <a:endParaRPr lang="en-US"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645256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5341" y="304800"/>
            <a:ext cx="8305800" cy="6494085"/>
          </a:xfrm>
          <a:prstGeom prst="rect">
            <a:avLst/>
          </a:prstGeom>
        </p:spPr>
        <p:txBody>
          <a:bodyPr wrap="square">
            <a:spAutoFit/>
          </a:bodyPr>
          <a:lstStyle/>
          <a:p>
            <a:pPr marL="684213" lvl="0" indent="-684213" algn="just"/>
            <a:r>
              <a:rPr lang="en-US" sz="3200" dirty="0" smtClean="0">
                <a:solidFill>
                  <a:srgbClr val="000000"/>
                </a:solidFill>
                <a:latin typeface="Times New Roman" pitchFamily="18" charset="0"/>
                <a:ea typeface="Calibri"/>
                <a:cs typeface="Times New Roman" pitchFamily="18" charset="0"/>
              </a:rPr>
              <a:t>20 idolatry</a:t>
            </a:r>
            <a:r>
              <a:rPr lang="en-US" sz="3200" dirty="0">
                <a:solidFill>
                  <a:srgbClr val="000000"/>
                </a:solidFill>
                <a:latin typeface="Times New Roman" pitchFamily="18" charset="0"/>
                <a:ea typeface="Calibri"/>
                <a:cs typeface="Times New Roman" pitchFamily="18" charset="0"/>
              </a:rPr>
              <a:t>, sorcery, hatred, contentions, jealousies, outbursts of wrath, selfish ambitions, dissensions, heresies,</a:t>
            </a:r>
            <a:endParaRPr lang="en-US" sz="3200" dirty="0">
              <a:solidFill>
                <a:prstClr val="black"/>
              </a:solidFill>
              <a:latin typeface="Times New Roman" pitchFamily="18" charset="0"/>
              <a:ea typeface="Calibri"/>
              <a:cs typeface="Times New Roman" pitchFamily="18" charset="0"/>
            </a:endParaRPr>
          </a:p>
          <a:p>
            <a:pPr marL="684213" lvl="0" indent="-684213" algn="just"/>
            <a:r>
              <a:rPr lang="en-US" sz="3200" dirty="0" smtClean="0">
                <a:solidFill>
                  <a:srgbClr val="000000"/>
                </a:solidFill>
                <a:latin typeface="Times New Roman" pitchFamily="18" charset="0"/>
                <a:ea typeface="Calibri"/>
                <a:cs typeface="Times New Roman" pitchFamily="18" charset="0"/>
              </a:rPr>
              <a:t>21  envy</a:t>
            </a:r>
            <a:r>
              <a:rPr lang="en-US" sz="3200" dirty="0">
                <a:solidFill>
                  <a:srgbClr val="000000"/>
                </a:solidFill>
                <a:latin typeface="Times New Roman" pitchFamily="18" charset="0"/>
                <a:ea typeface="Calibri"/>
                <a:cs typeface="Times New Roman" pitchFamily="18" charset="0"/>
              </a:rPr>
              <a:t>, murders, drunkenness, revelries, and the like; of which I tell you beforehand, just as I also told you in time past, that those who practice such things will not inherit the kingdom of God. </a:t>
            </a:r>
            <a:endParaRPr lang="en-US" sz="3200" dirty="0">
              <a:solidFill>
                <a:prstClr val="black"/>
              </a:solidFill>
              <a:latin typeface="Times New Roman" pitchFamily="18" charset="0"/>
              <a:ea typeface="Calibri"/>
              <a:cs typeface="Times New Roman" pitchFamily="18" charset="0"/>
            </a:endParaRPr>
          </a:p>
          <a:p>
            <a:pPr marL="684213" lvl="0" indent="-684213" algn="just"/>
            <a:r>
              <a:rPr lang="en-US" sz="3200" dirty="0" smtClean="0">
                <a:solidFill>
                  <a:srgbClr val="000000"/>
                </a:solidFill>
                <a:latin typeface="Times New Roman" pitchFamily="18" charset="0"/>
                <a:ea typeface="Calibri"/>
                <a:cs typeface="Times New Roman" pitchFamily="18" charset="0"/>
              </a:rPr>
              <a:t>22  But </a:t>
            </a:r>
            <a:r>
              <a:rPr lang="en-US" sz="3200" dirty="0">
                <a:solidFill>
                  <a:srgbClr val="000000"/>
                </a:solidFill>
                <a:latin typeface="Times New Roman" pitchFamily="18" charset="0"/>
                <a:ea typeface="Calibri"/>
                <a:cs typeface="Times New Roman" pitchFamily="18" charset="0"/>
              </a:rPr>
              <a:t>the fruit of the Spirit is love, joy, peace, </a:t>
            </a:r>
            <a:r>
              <a:rPr lang="en-US" sz="3200" dirty="0" smtClean="0">
                <a:solidFill>
                  <a:srgbClr val="000000"/>
                </a:solidFill>
                <a:latin typeface="Times New Roman" pitchFamily="18" charset="0"/>
                <a:ea typeface="Calibri"/>
                <a:cs typeface="Times New Roman" pitchFamily="18" charset="0"/>
              </a:rPr>
              <a:t>longsuffering</a:t>
            </a:r>
            <a:r>
              <a:rPr lang="en-US" sz="3200" dirty="0">
                <a:solidFill>
                  <a:srgbClr val="000000"/>
                </a:solidFill>
                <a:latin typeface="Times New Roman" pitchFamily="18" charset="0"/>
                <a:ea typeface="Calibri"/>
                <a:cs typeface="Times New Roman" pitchFamily="18" charset="0"/>
              </a:rPr>
              <a:t>, kindness, goodness, faithfulness,</a:t>
            </a:r>
            <a:endParaRPr lang="en-US" sz="3200" dirty="0">
              <a:solidFill>
                <a:prstClr val="black"/>
              </a:solidFill>
              <a:latin typeface="Times New Roman" pitchFamily="18" charset="0"/>
              <a:ea typeface="Calibri"/>
              <a:cs typeface="Times New Roman" pitchFamily="18" charset="0"/>
            </a:endParaRPr>
          </a:p>
          <a:p>
            <a:pPr marL="684213" lvl="0" indent="-684213" algn="just"/>
            <a:r>
              <a:rPr lang="en-US" sz="3200" dirty="0" smtClean="0">
                <a:solidFill>
                  <a:srgbClr val="000000"/>
                </a:solidFill>
                <a:latin typeface="Times New Roman" pitchFamily="18" charset="0"/>
                <a:ea typeface="Calibri"/>
                <a:cs typeface="Times New Roman" pitchFamily="18" charset="0"/>
              </a:rPr>
              <a:t>23  gentleness</a:t>
            </a:r>
            <a:r>
              <a:rPr lang="en-US" sz="3200" dirty="0">
                <a:solidFill>
                  <a:srgbClr val="000000"/>
                </a:solidFill>
                <a:latin typeface="Times New Roman" pitchFamily="18" charset="0"/>
                <a:ea typeface="Calibri"/>
                <a:cs typeface="Times New Roman" pitchFamily="18" charset="0"/>
              </a:rPr>
              <a:t>, self-control. Against such there is no law.</a:t>
            </a:r>
            <a:endParaRPr lang="en-US" sz="3200" dirty="0">
              <a:solidFill>
                <a:prstClr val="black"/>
              </a:solidFill>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4061545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1000"/>
            <a:ext cx="8229600" cy="5201424"/>
          </a:xfrm>
          <a:prstGeom prst="rect">
            <a:avLst/>
          </a:prstGeom>
        </p:spPr>
        <p:txBody>
          <a:bodyPr wrap="square">
            <a:spAutoFit/>
          </a:bodyPr>
          <a:lstStyle/>
          <a:p>
            <a:pPr algn="just"/>
            <a:r>
              <a:rPr lang="en-US" sz="3200" dirty="0" smtClean="0">
                <a:solidFill>
                  <a:srgbClr val="000000"/>
                </a:solidFill>
                <a:effectLst/>
                <a:latin typeface="Times New Roman" pitchFamily="18" charset="0"/>
                <a:ea typeface="Calibri"/>
                <a:cs typeface="Times New Roman" pitchFamily="18" charset="0"/>
              </a:rPr>
              <a:t>These verses draw the battle lines for us; on one side is to be led by the Spirit and - on the other side is the works of the flesh. </a:t>
            </a:r>
            <a:endParaRPr lang="en-US" sz="3200" dirty="0" smtClean="0">
              <a:effectLst/>
              <a:latin typeface="Times New Roman" pitchFamily="18" charset="0"/>
              <a:ea typeface="Calibri"/>
              <a:cs typeface="Times New Roman" pitchFamily="18" charset="0"/>
            </a:endParaRPr>
          </a:p>
          <a:p>
            <a:pPr algn="just"/>
            <a:endParaRPr lang="en-US" sz="3200" b="1" dirty="0" smtClean="0">
              <a:solidFill>
                <a:srgbClr val="000000"/>
              </a:solidFill>
              <a:effectLst/>
              <a:latin typeface="Times New Roman" pitchFamily="18" charset="0"/>
              <a:ea typeface="Calibri"/>
              <a:cs typeface="Times New Roman" pitchFamily="18" charset="0"/>
            </a:endParaRPr>
          </a:p>
          <a:p>
            <a:pPr algn="just"/>
            <a:r>
              <a:rPr lang="en-US" sz="3200" b="1" dirty="0" smtClean="0">
                <a:solidFill>
                  <a:srgbClr val="000000"/>
                </a:solidFill>
                <a:effectLst/>
                <a:latin typeface="Times New Roman" pitchFamily="18" charset="0"/>
                <a:ea typeface="Calibri"/>
                <a:cs typeface="Times New Roman" pitchFamily="18" charset="0"/>
              </a:rPr>
              <a:t>	Galatians 3:2</a:t>
            </a:r>
            <a:r>
              <a:rPr lang="en-US" sz="3200" dirty="0" smtClean="0">
                <a:solidFill>
                  <a:srgbClr val="000000"/>
                </a:solidFill>
                <a:effectLst/>
                <a:latin typeface="Times New Roman" pitchFamily="18" charset="0"/>
                <a:ea typeface="Calibri"/>
                <a:cs typeface="Times New Roman" pitchFamily="18" charset="0"/>
              </a:rPr>
              <a:t>-</a:t>
            </a:r>
            <a:r>
              <a:rPr lang="en-US" sz="3200" b="1" dirty="0" smtClean="0">
                <a:solidFill>
                  <a:srgbClr val="000000"/>
                </a:solidFill>
                <a:effectLst/>
                <a:latin typeface="Times New Roman" pitchFamily="18" charset="0"/>
                <a:ea typeface="Calibri"/>
                <a:cs typeface="Times New Roman" pitchFamily="18" charset="0"/>
              </a:rPr>
              <a:t>3.</a:t>
            </a:r>
            <a:endParaRPr lang="en-US" sz="3200" dirty="0" smtClean="0">
              <a:effectLst/>
              <a:latin typeface="Times New Roman" pitchFamily="18" charset="0"/>
              <a:ea typeface="Calibri"/>
              <a:cs typeface="Times New Roman" pitchFamily="18" charset="0"/>
            </a:endParaRPr>
          </a:p>
          <a:p>
            <a:pPr marL="341313" indent="-341313" algn="just"/>
            <a:r>
              <a:rPr lang="en-US" sz="3200" dirty="0" smtClean="0">
                <a:solidFill>
                  <a:srgbClr val="000000"/>
                </a:solidFill>
                <a:effectLst/>
                <a:latin typeface="Times New Roman" pitchFamily="18" charset="0"/>
                <a:ea typeface="Calibri"/>
                <a:cs typeface="Times New Roman" pitchFamily="18" charset="0"/>
              </a:rPr>
              <a:t>2 This only I want to learn from you: Did you receive the Spirit by the works of the law, or by the hearing of faith?</a:t>
            </a:r>
          </a:p>
          <a:p>
            <a:pPr marL="341313" indent="-341313" algn="just"/>
            <a:endParaRPr lang="en-US" sz="1200" dirty="0" smtClean="0">
              <a:effectLst/>
              <a:latin typeface="Times New Roman" pitchFamily="18" charset="0"/>
              <a:ea typeface="Calibri"/>
              <a:cs typeface="Times New Roman" pitchFamily="18" charset="0"/>
            </a:endParaRPr>
          </a:p>
          <a:p>
            <a:pPr marL="341313" indent="-341313" algn="just"/>
            <a:r>
              <a:rPr lang="en-US" sz="3200" dirty="0" smtClean="0">
                <a:solidFill>
                  <a:srgbClr val="000000"/>
                </a:solidFill>
                <a:effectLst/>
                <a:latin typeface="Times New Roman" pitchFamily="18" charset="0"/>
                <a:ea typeface="Calibri"/>
                <a:cs typeface="Times New Roman" pitchFamily="18" charset="0"/>
              </a:rPr>
              <a:t>3 Are you so foolish? Having begun in the Spirit, are you now being made perfect by the flesh? </a:t>
            </a:r>
            <a:endParaRPr lang="en-US"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1994476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81000"/>
            <a:ext cx="8305800" cy="6370975"/>
          </a:xfrm>
          <a:prstGeom prst="rect">
            <a:avLst/>
          </a:prstGeom>
        </p:spPr>
        <p:txBody>
          <a:bodyPr wrap="square">
            <a:spAutoFit/>
          </a:bodyPr>
          <a:lstStyle/>
          <a:p>
            <a:pPr algn="just"/>
            <a:r>
              <a:rPr lang="en-US" sz="3200" b="1" dirty="0" smtClean="0">
                <a:solidFill>
                  <a:srgbClr val="000000"/>
                </a:solidFill>
                <a:effectLst/>
                <a:latin typeface="Times New Roman" pitchFamily="18" charset="0"/>
                <a:ea typeface="Calibri"/>
                <a:cs typeface="Times New Roman" pitchFamily="18" charset="0"/>
              </a:rPr>
              <a:t>	Jeremiah 31:31 - 33.</a:t>
            </a:r>
          </a:p>
          <a:p>
            <a:pPr algn="just"/>
            <a:endParaRPr lang="en-US" sz="1200" b="1" dirty="0" smtClean="0">
              <a:effectLst/>
              <a:latin typeface="Times New Roman" pitchFamily="18" charset="0"/>
              <a:ea typeface="Calibri"/>
              <a:cs typeface="Times New Roman" pitchFamily="18" charset="0"/>
            </a:endParaRPr>
          </a:p>
          <a:p>
            <a:pPr marL="684213" indent="-684213" algn="just"/>
            <a:r>
              <a:rPr lang="en-US" sz="3200" dirty="0" smtClean="0">
                <a:solidFill>
                  <a:srgbClr val="000000"/>
                </a:solidFill>
                <a:effectLst/>
                <a:latin typeface="Times New Roman" pitchFamily="18" charset="0"/>
                <a:ea typeface="Calibri"/>
                <a:cs typeface="Times New Roman" pitchFamily="18" charset="0"/>
              </a:rPr>
              <a:t>31 “Behold, the days are coming, says the LORD, when I will make a new covenant with the house of Israel and with the house of Judah—</a:t>
            </a:r>
            <a:endParaRPr lang="en-US" sz="3200" dirty="0" smtClean="0">
              <a:effectLst/>
              <a:latin typeface="Times New Roman" pitchFamily="18" charset="0"/>
              <a:ea typeface="Calibri"/>
              <a:cs typeface="Times New Roman" pitchFamily="18" charset="0"/>
            </a:endParaRPr>
          </a:p>
          <a:p>
            <a:pPr algn="just"/>
            <a:endParaRPr lang="en-US" sz="1200" dirty="0" smtClean="0">
              <a:solidFill>
                <a:srgbClr val="000000"/>
              </a:solidFill>
              <a:effectLst/>
              <a:latin typeface="Times New Roman" pitchFamily="18" charset="0"/>
              <a:ea typeface="Calibri"/>
              <a:cs typeface="Times New Roman" pitchFamily="18" charset="0"/>
            </a:endParaRPr>
          </a:p>
          <a:p>
            <a:pPr marL="684213" indent="-684213" algn="just"/>
            <a:r>
              <a:rPr lang="en-US" sz="3200" dirty="0" smtClean="0">
                <a:solidFill>
                  <a:srgbClr val="000000"/>
                </a:solidFill>
                <a:effectLst/>
                <a:latin typeface="Times New Roman" pitchFamily="18" charset="0"/>
                <a:ea typeface="Calibri"/>
                <a:cs typeface="Times New Roman" pitchFamily="18" charset="0"/>
              </a:rPr>
              <a:t>32  not according to the covenant that I made with their fathers in the day that I took them by the hand to lead them out of the land of Egypt, My covenant which they broke, though I was a husband to them, says the LORD.</a:t>
            </a:r>
            <a:endParaRPr lang="en-US" sz="3200" dirty="0" smtClean="0">
              <a:effectLst/>
              <a:latin typeface="Times New Roman" pitchFamily="18" charset="0"/>
              <a:ea typeface="Calibri"/>
              <a:cs typeface="Times New Roman" pitchFamily="18" charset="0"/>
            </a:endParaRPr>
          </a:p>
          <a:p>
            <a:pPr algn="just"/>
            <a:endParaRPr lang="en-US" sz="3200" dirty="0" smtClean="0">
              <a:solidFill>
                <a:srgbClr val="000000"/>
              </a:solidFill>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790259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57200"/>
            <a:ext cx="8153400" cy="6186309"/>
          </a:xfrm>
          <a:prstGeom prst="rect">
            <a:avLst/>
          </a:prstGeom>
        </p:spPr>
        <p:txBody>
          <a:bodyPr wrap="square">
            <a:spAutoFit/>
          </a:bodyPr>
          <a:lstStyle/>
          <a:p>
            <a:pPr marL="684213" lvl="0" indent="-684213" algn="just">
              <a:buAutoNum type="arabicPlain" startAt="33"/>
            </a:pPr>
            <a:r>
              <a:rPr lang="en-US" sz="3200" dirty="0" smtClean="0">
                <a:solidFill>
                  <a:srgbClr val="000000"/>
                </a:solidFill>
                <a:latin typeface="Times New Roman" pitchFamily="18" charset="0"/>
                <a:ea typeface="Calibri"/>
                <a:cs typeface="Times New Roman" pitchFamily="18" charset="0"/>
              </a:rPr>
              <a:t>But </a:t>
            </a:r>
            <a:r>
              <a:rPr lang="en-US" sz="3200" dirty="0">
                <a:solidFill>
                  <a:srgbClr val="000000"/>
                </a:solidFill>
                <a:latin typeface="Times New Roman" pitchFamily="18" charset="0"/>
                <a:ea typeface="Calibri"/>
                <a:cs typeface="Times New Roman" pitchFamily="18" charset="0"/>
              </a:rPr>
              <a:t>this is the covenant that I will make with the house of Israel after those days, says the LORD: I will put My law in their minds, and write it on their hearts; and I will be their God, and they shall be My people. </a:t>
            </a:r>
            <a:endParaRPr lang="en-US" sz="3200" dirty="0" smtClean="0">
              <a:solidFill>
                <a:srgbClr val="000000"/>
              </a:solidFill>
              <a:latin typeface="Times New Roman" pitchFamily="18" charset="0"/>
              <a:ea typeface="Calibri"/>
              <a:cs typeface="Times New Roman" pitchFamily="18" charset="0"/>
            </a:endParaRPr>
          </a:p>
          <a:p>
            <a:pPr lvl="0" algn="just"/>
            <a:endParaRPr lang="en-US" sz="3200" dirty="0">
              <a:solidFill>
                <a:srgbClr val="000000"/>
              </a:solidFill>
              <a:latin typeface="Times New Roman" pitchFamily="18" charset="0"/>
              <a:ea typeface="Calibri"/>
              <a:cs typeface="Times New Roman" pitchFamily="18" charset="0"/>
            </a:endParaRPr>
          </a:p>
          <a:p>
            <a:pPr lvl="0" algn="just"/>
            <a:r>
              <a:rPr lang="en-US" sz="3200" b="1" dirty="0">
                <a:solidFill>
                  <a:srgbClr val="000000"/>
                </a:solidFill>
                <a:latin typeface="Times New Roman" pitchFamily="18" charset="0"/>
                <a:ea typeface="Calibri"/>
                <a:cs typeface="Times New Roman" pitchFamily="18" charset="0"/>
              </a:rPr>
              <a:t>The Law of God </a:t>
            </a:r>
            <a:r>
              <a:rPr lang="en-US" sz="3200" dirty="0">
                <a:solidFill>
                  <a:srgbClr val="000000"/>
                </a:solidFill>
                <a:latin typeface="Times New Roman" pitchFamily="18" charset="0"/>
                <a:ea typeface="Calibri"/>
                <a:cs typeface="Times New Roman" pitchFamily="18" charset="0"/>
              </a:rPr>
              <a:t>is no longer to be an external pressure which we must live up to &amp; to perform, instead it becomes an internal motivation. </a:t>
            </a:r>
            <a:endParaRPr lang="en-US" sz="3200" dirty="0">
              <a:solidFill>
                <a:prstClr val="black"/>
              </a:solidFill>
              <a:latin typeface="Times New Roman" pitchFamily="18" charset="0"/>
              <a:ea typeface="Calibri"/>
              <a:cs typeface="Times New Roman" pitchFamily="18" charset="0"/>
            </a:endParaRPr>
          </a:p>
          <a:p>
            <a:pPr lvl="0" algn="just"/>
            <a:endParaRPr lang="en-US" sz="1200" dirty="0" smtClean="0">
              <a:solidFill>
                <a:srgbClr val="000000"/>
              </a:solidFill>
              <a:latin typeface="Times New Roman" pitchFamily="18" charset="0"/>
              <a:ea typeface="Calibri"/>
              <a:cs typeface="Times New Roman" pitchFamily="18" charset="0"/>
            </a:endParaRPr>
          </a:p>
          <a:p>
            <a:pPr lvl="0" algn="just"/>
            <a:r>
              <a:rPr lang="en-US" sz="3200" dirty="0" smtClean="0">
                <a:solidFill>
                  <a:srgbClr val="000000"/>
                </a:solidFill>
                <a:latin typeface="Times New Roman" pitchFamily="18" charset="0"/>
                <a:ea typeface="Calibri"/>
                <a:cs typeface="Times New Roman" pitchFamily="18" charset="0"/>
              </a:rPr>
              <a:t>Not </a:t>
            </a:r>
            <a:r>
              <a:rPr lang="en-US" sz="3200" dirty="0">
                <a:solidFill>
                  <a:srgbClr val="000000"/>
                </a:solidFill>
                <a:latin typeface="Times New Roman" pitchFamily="18" charset="0"/>
                <a:ea typeface="Calibri"/>
                <a:cs typeface="Times New Roman" pitchFamily="18" charset="0"/>
              </a:rPr>
              <a:t>a - </a:t>
            </a:r>
            <a:r>
              <a:rPr lang="en-US" sz="3200" b="1" dirty="0">
                <a:solidFill>
                  <a:srgbClr val="000000"/>
                </a:solidFill>
                <a:latin typeface="Times New Roman" pitchFamily="18" charset="0"/>
                <a:ea typeface="Calibri"/>
                <a:cs typeface="Times New Roman" pitchFamily="18" charset="0"/>
              </a:rPr>
              <a:t>you have to </a:t>
            </a:r>
            <a:r>
              <a:rPr lang="en-US" sz="3200" dirty="0">
                <a:solidFill>
                  <a:srgbClr val="000000"/>
                </a:solidFill>
                <a:latin typeface="Times New Roman" pitchFamily="18" charset="0"/>
                <a:ea typeface="Calibri"/>
                <a:cs typeface="Times New Roman" pitchFamily="18" charset="0"/>
              </a:rPr>
              <a:t>BUT a - </a:t>
            </a:r>
            <a:r>
              <a:rPr lang="en-US" sz="3200" b="1" dirty="0">
                <a:solidFill>
                  <a:srgbClr val="000000"/>
                </a:solidFill>
                <a:latin typeface="Times New Roman" pitchFamily="18" charset="0"/>
                <a:ea typeface="Calibri"/>
                <a:cs typeface="Times New Roman" pitchFamily="18" charset="0"/>
              </a:rPr>
              <a:t>you get to</a:t>
            </a:r>
            <a:r>
              <a:rPr lang="en-US" sz="3200" dirty="0">
                <a:solidFill>
                  <a:srgbClr val="000000"/>
                </a:solidFill>
                <a:latin typeface="Times New Roman" pitchFamily="18" charset="0"/>
                <a:ea typeface="Calibri"/>
                <a:cs typeface="Times New Roman" pitchFamily="18" charset="0"/>
              </a:rPr>
              <a:t>.</a:t>
            </a:r>
            <a:endParaRPr lang="en-US" sz="3200" dirty="0">
              <a:solidFill>
                <a:prstClr val="black"/>
              </a:solidFill>
              <a:latin typeface="Times New Roman" pitchFamily="18" charset="0"/>
              <a:ea typeface="Calibri"/>
              <a:cs typeface="Times New Roman" pitchFamily="18" charset="0"/>
            </a:endParaRPr>
          </a:p>
          <a:p>
            <a:pPr lvl="0" algn="just"/>
            <a:r>
              <a:rPr lang="en-US" sz="3200" dirty="0" smtClean="0">
                <a:solidFill>
                  <a:srgbClr val="000000"/>
                </a:solidFill>
                <a:latin typeface="Times New Roman" pitchFamily="18" charset="0"/>
                <a:ea typeface="Calibri"/>
                <a:cs typeface="Times New Roman" pitchFamily="18" charset="0"/>
              </a:rPr>
              <a:t>Not a </a:t>
            </a:r>
            <a:r>
              <a:rPr lang="en-US" sz="3200" dirty="0">
                <a:solidFill>
                  <a:srgbClr val="000000"/>
                </a:solidFill>
                <a:latin typeface="Times New Roman" pitchFamily="18" charset="0"/>
                <a:ea typeface="Calibri"/>
                <a:cs typeface="Times New Roman" pitchFamily="18" charset="0"/>
              </a:rPr>
              <a:t>- </a:t>
            </a:r>
            <a:r>
              <a:rPr lang="en-US" sz="3200" b="1" dirty="0">
                <a:solidFill>
                  <a:srgbClr val="000000"/>
                </a:solidFill>
                <a:latin typeface="Times New Roman" pitchFamily="18" charset="0"/>
                <a:ea typeface="Calibri"/>
                <a:cs typeface="Times New Roman" pitchFamily="18" charset="0"/>
              </a:rPr>
              <a:t>you had better </a:t>
            </a:r>
            <a:r>
              <a:rPr lang="en-US" sz="3200" dirty="0">
                <a:solidFill>
                  <a:srgbClr val="000000"/>
                </a:solidFill>
                <a:latin typeface="Times New Roman" pitchFamily="18" charset="0"/>
                <a:ea typeface="Calibri"/>
                <a:cs typeface="Times New Roman" pitchFamily="18" charset="0"/>
              </a:rPr>
              <a:t>BUT a - </a:t>
            </a:r>
            <a:r>
              <a:rPr lang="en-US" sz="3200" b="1" dirty="0">
                <a:solidFill>
                  <a:srgbClr val="000000"/>
                </a:solidFill>
                <a:latin typeface="Times New Roman" pitchFamily="18" charset="0"/>
                <a:ea typeface="Calibri"/>
                <a:cs typeface="Times New Roman" pitchFamily="18" charset="0"/>
              </a:rPr>
              <a:t>desire of the heart</a:t>
            </a:r>
            <a:r>
              <a:rPr lang="en-US" sz="3200" dirty="0">
                <a:solidFill>
                  <a:srgbClr val="000000"/>
                </a:solidFill>
                <a:latin typeface="Times New Roman" pitchFamily="18" charset="0"/>
                <a:ea typeface="Calibri"/>
                <a:cs typeface="Times New Roman" pitchFamily="18" charset="0"/>
              </a:rPr>
              <a:t> that makes me want to. </a:t>
            </a:r>
            <a:endParaRPr lang="en-US" sz="3200" dirty="0">
              <a:solidFill>
                <a:prstClr val="black"/>
              </a:solidFill>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520417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229600" cy="4401205"/>
          </a:xfrm>
          <a:prstGeom prst="rect">
            <a:avLst/>
          </a:prstGeom>
        </p:spPr>
        <p:txBody>
          <a:bodyPr wrap="square">
            <a:spAutoFit/>
          </a:bodyPr>
          <a:lstStyle/>
          <a:p>
            <a:pPr algn="just"/>
            <a:r>
              <a:rPr lang="en-US" sz="3200" dirty="0" smtClean="0">
                <a:solidFill>
                  <a:srgbClr val="000000"/>
                </a:solidFill>
                <a:effectLst/>
                <a:latin typeface="Times New Roman" pitchFamily="18" charset="0"/>
                <a:ea typeface="Calibri"/>
                <a:cs typeface="Times New Roman" pitchFamily="18" charset="0"/>
              </a:rPr>
              <a:t>	</a:t>
            </a:r>
            <a:r>
              <a:rPr lang="en-US" sz="3200" b="1" dirty="0" smtClean="0">
                <a:solidFill>
                  <a:srgbClr val="000000"/>
                </a:solidFill>
                <a:effectLst/>
                <a:latin typeface="Times New Roman" pitchFamily="18" charset="0"/>
                <a:ea typeface="Calibri"/>
                <a:cs typeface="Times New Roman" pitchFamily="18" charset="0"/>
              </a:rPr>
              <a:t>Ezekiel 36: 26 &amp; 27.</a:t>
            </a:r>
          </a:p>
          <a:p>
            <a:pPr algn="just"/>
            <a:endParaRPr lang="en-US" sz="1200" b="1" dirty="0" smtClean="0">
              <a:effectLst/>
              <a:latin typeface="Times New Roman" pitchFamily="18" charset="0"/>
              <a:ea typeface="Calibri"/>
              <a:cs typeface="Times New Roman" pitchFamily="18" charset="0"/>
            </a:endParaRPr>
          </a:p>
          <a:p>
            <a:pPr marL="573088" indent="-573088" algn="just"/>
            <a:r>
              <a:rPr lang="en-US" sz="3200" dirty="0" smtClean="0">
                <a:solidFill>
                  <a:srgbClr val="000000"/>
                </a:solidFill>
                <a:effectLst/>
                <a:latin typeface="Times New Roman" pitchFamily="18" charset="0"/>
                <a:ea typeface="Calibri"/>
                <a:cs typeface="Times New Roman" pitchFamily="18" charset="0"/>
              </a:rPr>
              <a:t>26 I will give you a new heart and put a new spirit within you; I will take the heart of stone out of your flesh and give you a heart of flesh. </a:t>
            </a:r>
            <a:endParaRPr lang="en-US" sz="3200" dirty="0" smtClean="0">
              <a:solidFill>
                <a:srgbClr val="000000"/>
              </a:solidFill>
              <a:effectLst/>
              <a:latin typeface="Times New Roman" pitchFamily="18" charset="0"/>
              <a:ea typeface="Calibri"/>
              <a:cs typeface="Times New Roman" pitchFamily="18" charset="0"/>
            </a:endParaRPr>
          </a:p>
          <a:p>
            <a:pPr marL="573088" indent="-573088" algn="just"/>
            <a:endParaRPr lang="en-US" sz="1200" dirty="0" smtClean="0">
              <a:effectLst/>
              <a:latin typeface="Times New Roman" pitchFamily="18" charset="0"/>
              <a:ea typeface="Calibri"/>
              <a:cs typeface="Times New Roman" pitchFamily="18" charset="0"/>
            </a:endParaRPr>
          </a:p>
          <a:p>
            <a:pPr marL="573088" indent="-573088" algn="just"/>
            <a:r>
              <a:rPr lang="en-US" sz="3200" dirty="0" smtClean="0">
                <a:solidFill>
                  <a:srgbClr val="000000"/>
                </a:solidFill>
                <a:effectLst/>
                <a:latin typeface="Times New Roman" pitchFamily="18" charset="0"/>
                <a:ea typeface="Calibri"/>
                <a:cs typeface="Times New Roman" pitchFamily="18" charset="0"/>
              </a:rPr>
              <a:t>27 </a:t>
            </a:r>
            <a:r>
              <a:rPr lang="en-US" sz="3200" dirty="0" smtClean="0">
                <a:solidFill>
                  <a:srgbClr val="000000"/>
                </a:solidFill>
                <a:effectLst/>
                <a:latin typeface="Times New Roman" pitchFamily="18" charset="0"/>
                <a:ea typeface="Calibri"/>
                <a:cs typeface="Times New Roman" pitchFamily="18" charset="0"/>
              </a:rPr>
              <a:t>I </a:t>
            </a:r>
            <a:r>
              <a:rPr lang="en-US" sz="3200" dirty="0" smtClean="0">
                <a:solidFill>
                  <a:srgbClr val="000000"/>
                </a:solidFill>
                <a:effectLst/>
                <a:latin typeface="Times New Roman" pitchFamily="18" charset="0"/>
                <a:ea typeface="Calibri"/>
                <a:cs typeface="Times New Roman" pitchFamily="18" charset="0"/>
              </a:rPr>
              <a:t>will put </a:t>
            </a:r>
            <a:r>
              <a:rPr lang="en-US" sz="3200" b="1" dirty="0" smtClean="0">
                <a:solidFill>
                  <a:srgbClr val="000000"/>
                </a:solidFill>
                <a:effectLst/>
                <a:latin typeface="Times New Roman" pitchFamily="18" charset="0"/>
                <a:ea typeface="Calibri"/>
                <a:cs typeface="Times New Roman" pitchFamily="18" charset="0"/>
              </a:rPr>
              <a:t>My Spirit </a:t>
            </a:r>
            <a:r>
              <a:rPr lang="en-US" sz="3200" dirty="0" smtClean="0">
                <a:solidFill>
                  <a:srgbClr val="000000"/>
                </a:solidFill>
                <a:effectLst/>
                <a:latin typeface="Times New Roman" pitchFamily="18" charset="0"/>
                <a:ea typeface="Calibri"/>
                <a:cs typeface="Times New Roman" pitchFamily="18" charset="0"/>
              </a:rPr>
              <a:t>within you and cause you to walk in My statutes, and you will keep My judgments and do them. </a:t>
            </a:r>
            <a:endParaRPr lang="en-US"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3224479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57200"/>
            <a:ext cx="8153400" cy="6186309"/>
          </a:xfrm>
          <a:prstGeom prst="rect">
            <a:avLst/>
          </a:prstGeom>
        </p:spPr>
        <p:txBody>
          <a:bodyPr wrap="square">
            <a:spAutoFit/>
          </a:bodyPr>
          <a:lstStyle/>
          <a:p>
            <a:pPr marL="512763" indent="-512763"/>
            <a:r>
              <a:rPr lang="en-US" sz="3200" dirty="0" smtClean="0">
                <a:solidFill>
                  <a:srgbClr val="000000"/>
                </a:solidFill>
                <a:effectLst/>
                <a:latin typeface="Times New Roman" pitchFamily="18" charset="0"/>
                <a:ea typeface="Calibri"/>
                <a:cs typeface="Times New Roman" pitchFamily="18" charset="0"/>
              </a:rPr>
              <a:t>16 I say then: </a:t>
            </a:r>
            <a:r>
              <a:rPr lang="en-US" sz="3200" b="1" dirty="0" smtClean="0">
                <a:solidFill>
                  <a:srgbClr val="000000"/>
                </a:solidFill>
                <a:effectLst/>
                <a:latin typeface="Times New Roman" pitchFamily="18" charset="0"/>
                <a:ea typeface="Calibri"/>
                <a:cs typeface="Times New Roman" pitchFamily="18" charset="0"/>
              </a:rPr>
              <a:t>Walk in the Spirit</a:t>
            </a:r>
            <a:r>
              <a:rPr lang="en-US" sz="3200" dirty="0" smtClean="0">
                <a:solidFill>
                  <a:srgbClr val="000000"/>
                </a:solidFill>
                <a:effectLst/>
                <a:latin typeface="Times New Roman" pitchFamily="18" charset="0"/>
                <a:ea typeface="Calibri"/>
                <a:cs typeface="Times New Roman" pitchFamily="18" charset="0"/>
              </a:rPr>
              <a:t>, and you shall not fulfill the lust of the flesh. </a:t>
            </a:r>
            <a:endParaRPr lang="en-US" sz="3200" dirty="0" smtClean="0">
              <a:effectLst/>
              <a:latin typeface="Times New Roman" pitchFamily="18" charset="0"/>
              <a:ea typeface="Calibri"/>
              <a:cs typeface="Times New Roman" pitchFamily="18" charset="0"/>
            </a:endParaRPr>
          </a:p>
          <a:p>
            <a:endParaRPr lang="en-US" sz="3200" dirty="0" smtClean="0">
              <a:solidFill>
                <a:srgbClr val="000000"/>
              </a:solidFill>
              <a:effectLst/>
              <a:latin typeface="Times New Roman" pitchFamily="18" charset="0"/>
              <a:ea typeface="Calibri"/>
              <a:cs typeface="Times New Roman" pitchFamily="18" charset="0"/>
            </a:endParaRPr>
          </a:p>
          <a:p>
            <a:r>
              <a:rPr lang="en-US" sz="3200" dirty="0" smtClean="0">
                <a:effectLst/>
                <a:latin typeface="Times New Roman" pitchFamily="18" charset="0"/>
                <a:ea typeface="Calibri"/>
                <a:cs typeface="Times New Roman" pitchFamily="18" charset="0"/>
              </a:rPr>
              <a:t>Romans 13:13		"Walk in purity." </a:t>
            </a:r>
          </a:p>
          <a:p>
            <a:r>
              <a:rPr lang="en-US" sz="3200" dirty="0" smtClean="0">
                <a:effectLst/>
                <a:latin typeface="Times New Roman" pitchFamily="18" charset="0"/>
                <a:ea typeface="Calibri"/>
                <a:cs typeface="Times New Roman" pitchFamily="18" charset="0"/>
              </a:rPr>
              <a:t>2 Corinthians 5:7 	"Walk in faith." </a:t>
            </a:r>
          </a:p>
          <a:p>
            <a:r>
              <a:rPr lang="en-US" sz="3200" dirty="0" smtClean="0">
                <a:effectLst/>
                <a:latin typeface="Times New Roman" pitchFamily="18" charset="0"/>
                <a:ea typeface="Calibri"/>
                <a:cs typeface="Times New Roman" pitchFamily="18" charset="0"/>
              </a:rPr>
              <a:t>Ephesians 2:10 		"Walk in good works." </a:t>
            </a:r>
          </a:p>
          <a:p>
            <a:r>
              <a:rPr lang="en-US" sz="3200" dirty="0" smtClean="0">
                <a:effectLst/>
                <a:latin typeface="Times New Roman" pitchFamily="18" charset="0"/>
                <a:ea typeface="Calibri"/>
                <a:cs typeface="Times New Roman" pitchFamily="18" charset="0"/>
              </a:rPr>
              <a:t>Ephesians 4:2-3 		"Walk in humility." </a:t>
            </a:r>
          </a:p>
          <a:p>
            <a:r>
              <a:rPr lang="en-US" sz="3200" dirty="0" smtClean="0">
                <a:effectLst/>
                <a:latin typeface="Times New Roman" pitchFamily="18" charset="0"/>
                <a:ea typeface="Calibri"/>
                <a:cs typeface="Times New Roman" pitchFamily="18" charset="0"/>
              </a:rPr>
              <a:t>Ephesians 5:2-3 		"Walk in love." </a:t>
            </a:r>
          </a:p>
          <a:p>
            <a:endParaRPr lang="en-US" sz="3200" dirty="0" smtClean="0">
              <a:effectLst/>
              <a:latin typeface="Times New Roman" pitchFamily="18" charset="0"/>
              <a:ea typeface="Calibri"/>
              <a:cs typeface="Times New Roman" pitchFamily="18" charset="0"/>
            </a:endParaRPr>
          </a:p>
          <a:p>
            <a:pPr algn="just"/>
            <a:r>
              <a:rPr lang="en-US" sz="3200" dirty="0" smtClean="0">
                <a:solidFill>
                  <a:srgbClr val="000000"/>
                </a:solidFill>
                <a:effectLst/>
                <a:latin typeface="Times New Roman" pitchFamily="18" charset="0"/>
                <a:ea typeface="Calibri"/>
                <a:cs typeface="Times New Roman" pitchFamily="18" charset="0"/>
              </a:rPr>
              <a:t>The book of Ephesians also tells us to walk in light and to walk in wisdom. AND</a:t>
            </a:r>
          </a:p>
          <a:p>
            <a:pPr algn="just"/>
            <a:endParaRPr lang="en-US" sz="1200" dirty="0" smtClean="0">
              <a:effectLst/>
              <a:latin typeface="Times New Roman" pitchFamily="18" charset="0"/>
              <a:ea typeface="Calibri"/>
              <a:cs typeface="Times New Roman" pitchFamily="18" charset="0"/>
            </a:endParaRPr>
          </a:p>
          <a:p>
            <a:pPr algn="just"/>
            <a:r>
              <a:rPr lang="en-US" sz="3200" dirty="0" smtClean="0">
                <a:solidFill>
                  <a:srgbClr val="000000"/>
                </a:solidFill>
                <a:effectLst/>
                <a:latin typeface="Times New Roman" pitchFamily="18" charset="0"/>
                <a:ea typeface="Calibri"/>
                <a:cs typeface="Times New Roman" pitchFamily="18" charset="0"/>
              </a:rPr>
              <a:t>3 John tells us to:	 "Walk in truth." </a:t>
            </a:r>
            <a:endParaRPr lang="en-US"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712865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TotalTime>
  <Words>626</Words>
  <Application>Microsoft Office PowerPoint</Application>
  <PresentationFormat>On-screen Show (4:3)</PresentationFormat>
  <Paragraphs>117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Apex</vt:lpstr>
      <vt:lpstr>SANCTIFIED WALKING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SANCTIFIED WLAKING</dc:title>
  <dc:creator> </dc:creator>
  <cp:lastModifiedBy> </cp:lastModifiedBy>
  <cp:revision>11</cp:revision>
  <dcterms:created xsi:type="dcterms:W3CDTF">2012-08-21T15:32:10Z</dcterms:created>
  <dcterms:modified xsi:type="dcterms:W3CDTF">2012-08-21T17:05:14Z</dcterms:modified>
</cp:coreProperties>
</file>